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8" r:id="rId2"/>
  </p:sldMasterIdLst>
  <p:notesMasterIdLst>
    <p:notesMasterId r:id="rId33"/>
  </p:notesMasterIdLst>
  <p:handoutMasterIdLst>
    <p:handoutMasterId r:id="rId34"/>
  </p:handoutMasterIdLst>
  <p:sldIdLst>
    <p:sldId id="306" r:id="rId3"/>
    <p:sldId id="320" r:id="rId4"/>
    <p:sldId id="429" r:id="rId5"/>
    <p:sldId id="450" r:id="rId6"/>
    <p:sldId id="461" r:id="rId7"/>
    <p:sldId id="448" r:id="rId8"/>
    <p:sldId id="463" r:id="rId9"/>
    <p:sldId id="464" r:id="rId10"/>
    <p:sldId id="456" r:id="rId11"/>
    <p:sldId id="432" r:id="rId12"/>
    <p:sldId id="451" r:id="rId13"/>
    <p:sldId id="434" r:id="rId14"/>
    <p:sldId id="457" r:id="rId15"/>
    <p:sldId id="458" r:id="rId16"/>
    <p:sldId id="452" r:id="rId17"/>
    <p:sldId id="459" r:id="rId18"/>
    <p:sldId id="435" r:id="rId19"/>
    <p:sldId id="436" r:id="rId20"/>
    <p:sldId id="438" r:id="rId21"/>
    <p:sldId id="440" r:id="rId22"/>
    <p:sldId id="441" r:id="rId23"/>
    <p:sldId id="460" r:id="rId24"/>
    <p:sldId id="446" r:id="rId25"/>
    <p:sldId id="453" r:id="rId26"/>
    <p:sldId id="442" r:id="rId27"/>
    <p:sldId id="454" r:id="rId28"/>
    <p:sldId id="443" r:id="rId29"/>
    <p:sldId id="455" r:id="rId30"/>
    <p:sldId id="424" r:id="rId31"/>
    <p:sldId id="408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BEF"/>
    <a:srgbClr val="81CFEB"/>
    <a:srgbClr val="83BDE5"/>
    <a:srgbClr val="8FD4ED"/>
    <a:srgbClr val="000000"/>
    <a:srgbClr val="B6E3F3"/>
    <a:srgbClr val="082B5E"/>
    <a:srgbClr val="F44336"/>
    <a:srgbClr val="0D1259"/>
    <a:srgbClr val="082C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7" autoAdjust="0"/>
    <p:restoredTop sz="96172" autoAdjust="0"/>
  </p:normalViewPr>
  <p:slideViewPr>
    <p:cSldViewPr>
      <p:cViewPr>
        <p:scale>
          <a:sx n="100" d="100"/>
          <a:sy n="100" d="100"/>
        </p:scale>
        <p:origin x="1872" y="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946E4-D22F-419C-9E17-915195A4CBCC}" type="datetimeFigureOut">
              <a:rPr lang="zh-CN" altLang="en-US" smtClean="0"/>
              <a:t>2017/9/1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FE6CC-FE54-4BEB-8A72-2A498D52D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259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BD035C4-85D8-463C-B3E5-D05FD94709B4}" type="datetimeFigureOut">
              <a:rPr lang="zh-CN" altLang="en-US"/>
              <a:pPr>
                <a:defRPr/>
              </a:pPr>
              <a:t>2017/9/1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5A6C1F6-BDCD-41D3-9292-22952573C6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A6C1F6-BDCD-41D3-9292-22952573C64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457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A6C1F6-BDCD-41D3-9292-22952573C64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048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A6C1F6-BDCD-41D3-9292-22952573C643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56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A6C1F6-BDCD-41D3-9292-22952573C643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63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970568-3F33-4D90-8B06-6940798190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846235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2DD884-55C0-4C2F-8895-ED6CDF699F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88092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74650"/>
            <a:ext cx="2057400" cy="59499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74650"/>
            <a:ext cx="6019800" cy="59499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688A9-F0B6-48A8-9790-F2A76B2055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51227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C59F8-3EA6-4DD6-8FED-0A0E120AA4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72982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A9FBF-BCB9-43BC-9544-1DBF7D0E74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3828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100E4-5F8A-404E-9F22-ECEF550B52C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011452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772E9-EC94-48EF-9106-4968C2EEBC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859098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36E38-5244-43CE-BC55-83BF3A0AE7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836065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5F0FC-AD96-427D-91A2-287422CCC6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7533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96F9A-D870-4BA0-8FBC-91E5875D42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291299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E682C-BB05-4904-905E-01F403E728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25681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03E1E-8500-4301-9C4C-C29A44362B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259899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4468E-358E-48A1-A52B-A98AE34FD7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13094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72F97-31A3-4820-AD64-01E8979635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04880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74650"/>
            <a:ext cx="2057400" cy="59499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74650"/>
            <a:ext cx="6019800" cy="59499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9CC97-8866-49D7-B6F8-2302E23FE2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550743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0E3F0-1582-4E3E-9E4E-B4394C3BD9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656188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5540E6-DA34-474E-99CB-2773AF4EA9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06007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CE517B-AFD8-4BE9-99C9-54B853636F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146438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0F0DB-2CBC-4185-8255-535F78DEA5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03562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352832" y="6400800"/>
            <a:ext cx="2133600" cy="320675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833194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E8C44-B27F-4930-B23B-AF5F025638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838962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6BA86-CEA1-438B-803C-B39AD83E48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48545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6"/>
          <p:cNvSpPr>
            <a:spLocks noChangeArrowheads="1"/>
          </p:cNvSpPr>
          <p:nvPr/>
        </p:nvSpPr>
        <p:spPr bwMode="auto">
          <a:xfrm>
            <a:off x="0" y="641350"/>
            <a:ext cx="9144000" cy="920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17436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mtClean="0">
              <a:ea typeface="宋体" pitchFamily="2" charset="-122"/>
            </a:endParaRPr>
          </a:p>
        </p:txBody>
      </p:sp>
      <p:sp>
        <p:nvSpPr>
          <p:cNvPr id="1027" name="Rectangle 7"/>
          <p:cNvSpPr>
            <a:spLocks noChangeArrowheads="1"/>
          </p:cNvSpPr>
          <p:nvPr/>
        </p:nvSpPr>
        <p:spPr bwMode="auto">
          <a:xfrm>
            <a:off x="1588" y="766763"/>
            <a:ext cx="9142412" cy="136683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mtClean="0">
              <a:ea typeface="宋体" pitchFamily="2" charset="-122"/>
            </a:endParaRPr>
          </a:p>
        </p:txBody>
      </p:sp>
      <p:graphicFrame>
        <p:nvGraphicFramePr>
          <p:cNvPr id="1028" name="Object 15"/>
          <p:cNvGraphicFramePr>
            <a:graphicFrameLocks noChangeAspect="1"/>
          </p:cNvGraphicFramePr>
          <p:nvPr/>
        </p:nvGraphicFramePr>
        <p:xfrm>
          <a:off x="-9525" y="0"/>
          <a:ext cx="91535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r:id="rId14" imgW="13003175" imgH="4571429" progId="Photoshop.Image.7">
                  <p:embed/>
                </p:oleObj>
              </mc:Choice>
              <mc:Fallback>
                <p:oleObj r:id="rId14" imgW="13003175" imgH="4571429" progId="Photoshop.Image.7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525" y="0"/>
                        <a:ext cx="91535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AutoShape 9"/>
          <p:cNvSpPr>
            <a:spLocks noChangeArrowheads="1"/>
          </p:cNvSpPr>
          <p:nvPr/>
        </p:nvSpPr>
        <p:spPr bwMode="auto">
          <a:xfrm>
            <a:off x="609600" y="344488"/>
            <a:ext cx="7366000" cy="644525"/>
          </a:xfrm>
          <a:prstGeom prst="roundRect">
            <a:avLst>
              <a:gd name="adj" fmla="val 41870"/>
            </a:avLst>
          </a:prstGeom>
          <a:gradFill rotWithShape="1">
            <a:gsLst>
              <a:gs pos="0">
                <a:srgbClr val="06224B"/>
              </a:gs>
              <a:gs pos="100000">
                <a:schemeClr val="tx2"/>
              </a:gs>
            </a:gsLst>
            <a:lin ang="0" scaled="1"/>
          </a:gradFill>
          <a:ln w="38100" cmpd="sng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mtClean="0">
              <a:ea typeface="宋体" pitchFamily="2" charset="-122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103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00DF6A2-A018-4B62-9F10-A41CA01839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pic>
        <p:nvPicPr>
          <p:cNvPr id="1035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6172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Text Box 23"/>
          <p:cNvSpPr txBox="1">
            <a:spLocks noChangeArrowheads="1"/>
          </p:cNvSpPr>
          <p:nvPr/>
        </p:nvSpPr>
        <p:spPr bwMode="auto">
          <a:xfrm>
            <a:off x="7162800" y="6110288"/>
            <a:ext cx="2057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BatangChe" pitchFamily="49" charset="-127"/>
              </a:rPr>
              <a:t>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ORTHEASTERN</a:t>
            </a:r>
          </a:p>
        </p:txBody>
      </p:sp>
      <p:sp>
        <p:nvSpPr>
          <p:cNvPr id="1037" name="Text Box 26"/>
          <p:cNvSpPr txBox="1">
            <a:spLocks noChangeArrowheads="1"/>
          </p:cNvSpPr>
          <p:nvPr/>
        </p:nvSpPr>
        <p:spPr bwMode="auto">
          <a:xfrm>
            <a:off x="7162800" y="647700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宋体" pitchFamily="2" charset="-122"/>
              </a:rPr>
              <a:t>U N I V E R S I TY</a:t>
            </a:r>
          </a:p>
        </p:txBody>
      </p:sp>
      <p:sp>
        <p:nvSpPr>
          <p:cNvPr id="1038" name="Line 28"/>
          <p:cNvSpPr>
            <a:spLocks noChangeShapeType="1"/>
          </p:cNvSpPr>
          <p:nvPr/>
        </p:nvSpPr>
        <p:spPr bwMode="auto">
          <a:xfrm>
            <a:off x="7315200" y="6477000"/>
            <a:ext cx="17526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"/>
          <p:cNvSpPr>
            <a:spLocks noChangeArrowheads="1"/>
          </p:cNvSpPr>
          <p:nvPr/>
        </p:nvSpPr>
        <p:spPr bwMode="auto">
          <a:xfrm>
            <a:off x="1588" y="3803650"/>
            <a:ext cx="9142412" cy="130175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mtClean="0">
              <a:ea typeface="宋体" pitchFamily="2" charset="-122"/>
            </a:endParaRPr>
          </a:p>
        </p:txBody>
      </p:sp>
      <p:graphicFrame>
        <p:nvGraphicFramePr>
          <p:cNvPr id="2051" name="Object 18"/>
          <p:cNvGraphicFramePr>
            <a:graphicFrameLocks noChangeAspect="1"/>
          </p:cNvGraphicFramePr>
          <p:nvPr/>
        </p:nvGraphicFramePr>
        <p:xfrm>
          <a:off x="0" y="0"/>
          <a:ext cx="914400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r:id="rId14" imgW="13003175" imgH="4571429" progId="Photoshop.Image.7">
                  <p:embed/>
                </p:oleObj>
              </mc:Choice>
              <mc:Fallback>
                <p:oleObj r:id="rId14" imgW="13003175" imgH="4571429" progId="Photoshop.Image.7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19"/>
          <p:cNvSpPr>
            <a:spLocks noChangeArrowheads="1"/>
          </p:cNvSpPr>
          <p:nvPr/>
        </p:nvSpPr>
        <p:spPr bwMode="auto">
          <a:xfrm>
            <a:off x="0" y="2678113"/>
            <a:ext cx="9144000" cy="1071562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17436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mtClean="0">
              <a:ea typeface="宋体" pitchFamily="2" charset="-122"/>
            </a:endParaRPr>
          </a:p>
        </p:txBody>
      </p:sp>
      <p:sp>
        <p:nvSpPr>
          <p:cNvPr id="2053" name="AutoShape 11"/>
          <p:cNvSpPr>
            <a:spLocks noChangeArrowheads="1"/>
          </p:cNvSpPr>
          <p:nvPr/>
        </p:nvSpPr>
        <p:spPr bwMode="auto">
          <a:xfrm>
            <a:off x="685800" y="3429000"/>
            <a:ext cx="7620000" cy="685800"/>
          </a:xfrm>
          <a:prstGeom prst="roundRect">
            <a:avLst>
              <a:gd name="adj" fmla="val 38449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zh-CN" altLang="en-US" smtClean="0">
              <a:ea typeface="宋体" pitchFamily="2" charset="-122"/>
            </a:endParaRPr>
          </a:p>
        </p:txBody>
      </p:sp>
      <p:pic>
        <p:nvPicPr>
          <p:cNvPr id="2054" name="Picture 2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257800"/>
            <a:ext cx="1143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05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smtClean="0"/>
              <a:t>‹1›</a:t>
            </a:r>
            <a:endParaRPr lang="en-US" altLang="zh-CN"/>
          </a:p>
        </p:txBody>
      </p:sp>
      <p:sp>
        <p:nvSpPr>
          <p:cNvPr id="205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A5E6227-26DC-4E07-9795-9D9085114A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010400" cy="563563"/>
          </a:xfrm>
          <a:noFill/>
        </p:spPr>
        <p:txBody>
          <a:bodyPr/>
          <a:lstStyle/>
          <a:p>
            <a:pPr eaLnBrk="1" hangingPunct="1"/>
            <a:r>
              <a:rPr lang="zh-CN" altLang="en-US" b="1" dirty="0" smtClean="0">
                <a:ea typeface="宋体" panose="02010600030101010101" pitchFamily="2" charset="-122"/>
              </a:rPr>
              <a:t>硕士开题报告</a:t>
            </a:r>
          </a:p>
        </p:txBody>
      </p:sp>
      <p:sp>
        <p:nvSpPr>
          <p:cNvPr id="4100" name="Rectangle 11"/>
          <p:cNvSpPr>
            <a:spLocks noChangeArrowheads="1"/>
          </p:cNvSpPr>
          <p:nvPr/>
        </p:nvSpPr>
        <p:spPr bwMode="auto">
          <a:xfrm>
            <a:off x="2514654" y="3429000"/>
            <a:ext cx="5257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ahoma" panose="020B0604030504040204" pitchFamily="34" charset="0"/>
                <a:ea typeface="黑体" panose="02010609060101010101" pitchFamily="49" charset="-122"/>
              </a:rPr>
              <a:t>       学      号：</a:t>
            </a:r>
            <a:r>
              <a:rPr lang="en-US" altLang="zh-CN" sz="2400" dirty="0">
                <a:latin typeface="Tahoma" panose="020B0604030504040204" pitchFamily="34" charset="0"/>
                <a:ea typeface="黑体" panose="02010609060101010101" pitchFamily="49" charset="-122"/>
              </a:rPr>
              <a:t>1600894</a:t>
            </a: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Tahoma" panose="020B0604030504040204" pitchFamily="34" charset="0"/>
                <a:ea typeface="黑体" panose="02010609060101010101" pitchFamily="49" charset="-122"/>
              </a:rPr>
              <a:t>       </a:t>
            </a:r>
            <a:r>
              <a:rPr lang="zh-CN" altLang="en-US" sz="2400" dirty="0">
                <a:latin typeface="Tahoma" panose="020B0604030504040204" pitchFamily="34" charset="0"/>
                <a:ea typeface="黑体" panose="02010609060101010101" pitchFamily="49" charset="-122"/>
              </a:rPr>
              <a:t>姓      名：丁光伟</a:t>
            </a:r>
            <a:endParaRPr lang="en-US" altLang="zh-CN" sz="2400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Tahoma" panose="020B0604030504040204" pitchFamily="34" charset="0"/>
                <a:ea typeface="黑体" panose="02010609060101010101" pitchFamily="49" charset="-122"/>
              </a:rPr>
              <a:t>       专      业：计算机系统结构</a:t>
            </a:r>
            <a:endParaRPr lang="en-US" altLang="zh-CN" sz="2400" dirty="0"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Tahoma" panose="020B0604030504040204" pitchFamily="34" charset="0"/>
                <a:ea typeface="黑体" panose="02010609060101010101" pitchFamily="49" charset="-122"/>
              </a:rPr>
              <a:t>       </a:t>
            </a:r>
            <a:r>
              <a:rPr lang="zh-CN" altLang="en-US" sz="2400" dirty="0">
                <a:latin typeface="Tahoma" panose="020B0604030504040204" pitchFamily="34" charset="0"/>
                <a:ea typeface="黑体" panose="02010609060101010101" pitchFamily="49" charset="-122"/>
              </a:rPr>
              <a:t>指导教师：杨晓春                     </a:t>
            </a: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ahoma" panose="020B0604030504040204" pitchFamily="34" charset="0"/>
                <a:ea typeface="楷体_GB2312" pitchFamily="1" charset="-122"/>
              </a:rPr>
              <a:t>                      </a:t>
            </a:r>
            <a:endParaRPr lang="zh-CN" altLang="en-US" sz="1800" b="1" dirty="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4101" name="Rectangle 2"/>
          <p:cNvSpPr>
            <a:spLocks noChangeArrowheads="1"/>
          </p:cNvSpPr>
          <p:nvPr/>
        </p:nvSpPr>
        <p:spPr bwMode="auto">
          <a:xfrm>
            <a:off x="520700" y="1447800"/>
            <a:ext cx="8101013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4400" b="1" dirty="0" smtClean="0">
                <a:ea typeface="宋体" panose="02010600030101010101" pitchFamily="2" charset="-122"/>
              </a:rPr>
              <a:t>基于轨迹相似性查询的旅游路线推荐系统</a:t>
            </a:r>
            <a:r>
              <a:rPr lang="zh-CN" altLang="en-US" sz="4400" b="1" dirty="0">
                <a:ea typeface="宋体" panose="02010600030101010101" pitchFamily="2" charset="-122"/>
              </a:rPr>
              <a:t>的设计与实现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856"/>
    </mc:Choice>
    <mc:Fallback xmlns="">
      <p:transition advTm="1785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第二章 相关工作</a:t>
            </a: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787796" y="1987041"/>
            <a:ext cx="7617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2.2.7 </a:t>
            </a:r>
            <a:r>
              <a:rPr lang="zh-CN" altLang="en-US" sz="1600" dirty="0" smtClean="0"/>
              <a:t>基于轨迹段的相似性匹配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1066892" y="3301132"/>
            <a:ext cx="746740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算法：用轨迹段围成的面积代替轨迹点之间的距离，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  </a:t>
            </a:r>
            <a:r>
              <a:rPr lang="zh-CN" altLang="en-US" sz="1400" dirty="0" smtClean="0"/>
              <a:t>以此来计算轨迹间的距离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优点：使用面积代替点的距离较为独特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缺点：面积的计算更为复杂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en-US" altLang="zh-CN" sz="1200" dirty="0" smtClean="0">
                <a:solidFill>
                  <a:schemeClr val="accent3">
                    <a:lumMod val="50000"/>
                  </a:schemeClr>
                </a:solidFill>
              </a:rPr>
              <a:t>[6]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Mao Y, </a:t>
            </a:r>
            <a:r>
              <a:rPr lang="en-US" altLang="zh-CN" sz="1200" dirty="0" err="1">
                <a:solidFill>
                  <a:schemeClr val="accent3">
                    <a:lumMod val="50000"/>
                  </a:schemeClr>
                </a:solidFill>
              </a:rPr>
              <a:t>Zhong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 H, Xiao X, </a:t>
            </a:r>
            <a:r>
              <a:rPr lang="de-DE" altLang="zh-CN" sz="1200" dirty="0">
                <a:solidFill>
                  <a:schemeClr val="accent3">
                    <a:lumMod val="50000"/>
                  </a:schemeClr>
                </a:solidFill>
              </a:rPr>
              <a:t>et al.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A Segment-Based Trajectory Similarity Measure in </a:t>
            </a:r>
            <a:r>
              <a:rPr lang="en-US" altLang="zh-CN" sz="1200" dirty="0" smtClean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Urban Transportation </a:t>
            </a:r>
            <a:r>
              <a:rPr lang="en-US" altLang="zh-CN" sz="1200" dirty="0" smtClean="0">
                <a:solidFill>
                  <a:schemeClr val="accent3">
                    <a:lumMod val="50000"/>
                  </a:schemeClr>
                </a:solidFill>
              </a:rPr>
              <a:t>Systems [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J]. Sensors 2017. 524-540.</a:t>
            </a:r>
            <a:endParaRPr lang="zh-CN" alt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06" y="2553355"/>
            <a:ext cx="4208451" cy="4101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3288" y="1413539"/>
            <a:ext cx="775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轨迹相似性查询函数</a:t>
            </a:r>
            <a:endParaRPr lang="en-US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50085"/>
          <a:stretch/>
        </p:blipFill>
        <p:spPr>
          <a:xfrm>
            <a:off x="5867366" y="2732492"/>
            <a:ext cx="2968867" cy="1483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030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宋体" panose="02010600030101010101" pitchFamily="2" charset="-122"/>
              </a:rPr>
              <a:t>汇报内容</a:t>
            </a:r>
          </a:p>
        </p:txBody>
      </p:sp>
      <p:sp>
        <p:nvSpPr>
          <p:cNvPr id="5124" name="AutoShape 40"/>
          <p:cNvSpPr>
            <a:spLocks/>
          </p:cNvSpPr>
          <p:nvPr/>
        </p:nvSpPr>
        <p:spPr bwMode="auto">
          <a:xfrm rot="5400000" flipH="1">
            <a:off x="-2014538" y="2103438"/>
            <a:ext cx="4030663" cy="37861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0 h 21600"/>
              <a:gd name="T10" fmla="*/ 0 w 21600"/>
              <a:gd name="T11" fmla="*/ 2147483646 h 21600"/>
              <a:gd name="T12" fmla="*/ 2147483646 w 21600"/>
              <a:gd name="T13" fmla="*/ 214748364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7713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10744" y="10800"/>
                </a:lnTo>
                <a:close/>
              </a:path>
            </a:pathLst>
          </a:cu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endParaRPr lang="zh-CN" altLang="en-US"/>
          </a:p>
        </p:txBody>
      </p:sp>
      <p:sp>
        <p:nvSpPr>
          <p:cNvPr id="5125" name="AutoShape 39"/>
          <p:cNvSpPr>
            <a:spLocks/>
          </p:cNvSpPr>
          <p:nvPr/>
        </p:nvSpPr>
        <p:spPr bwMode="auto">
          <a:xfrm rot="5400000">
            <a:off x="-2439193" y="1585118"/>
            <a:ext cx="4824412" cy="4768851"/>
          </a:xfrm>
          <a:custGeom>
            <a:avLst/>
            <a:gdLst>
              <a:gd name="T0" fmla="*/ 323 w 21600"/>
              <a:gd name="T1" fmla="*/ 10641 h 21600"/>
              <a:gd name="T2" fmla="*/ 10800 w 21600"/>
              <a:gd name="T3" fmla="*/ 322 h 21600"/>
              <a:gd name="T4" fmla="*/ 21276 w 21600"/>
              <a:gd name="T5" fmla="*/ 10641 h 21600"/>
              <a:gd name="T6" fmla="*/ 21598 w 21600"/>
              <a:gd name="T7" fmla="*/ 10636 h 21600"/>
              <a:gd name="T8" fmla="*/ 10799 w 21600"/>
              <a:gd name="T9" fmla="*/ 0 h 21600"/>
              <a:gd name="T10" fmla="*/ 1 w 21600"/>
              <a:gd name="T11" fmla="*/ 10636 h 21600"/>
              <a:gd name="T12" fmla="*/ 323 w 21600"/>
              <a:gd name="T13" fmla="*/ 10641 h 21600"/>
              <a:gd name="T14" fmla="*/ 401 w 21600"/>
              <a:gd name="T15" fmla="*/ 0 h 21600"/>
              <a:gd name="T16" fmla="*/ 21199 w 21600"/>
              <a:gd name="T17" fmla="*/ 1362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lnTo>
                  <a:pt x="323" y="10641"/>
                </a:ln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50000">
                <a:srgbClr val="E2E2E2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5126" name="AutoShape 45"/>
          <p:cNvSpPr>
            <a:spLocks noChangeArrowheads="1"/>
          </p:cNvSpPr>
          <p:nvPr/>
        </p:nvSpPr>
        <p:spPr bwMode="auto">
          <a:xfrm>
            <a:off x="1219200" y="1600200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选题背景与意义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7" name="AutoShape 45"/>
          <p:cNvSpPr>
            <a:spLocks noChangeArrowheads="1"/>
          </p:cNvSpPr>
          <p:nvPr/>
        </p:nvSpPr>
        <p:spPr bwMode="auto">
          <a:xfrm>
            <a:off x="1905000" y="2276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相关工作</a:t>
            </a:r>
          </a:p>
        </p:txBody>
      </p:sp>
      <p:sp>
        <p:nvSpPr>
          <p:cNvPr id="5128" name="AutoShape 45"/>
          <p:cNvSpPr>
            <a:spLocks noChangeArrowheads="1"/>
          </p:cNvSpPr>
          <p:nvPr/>
        </p:nvSpPr>
        <p:spPr bwMode="auto">
          <a:xfrm>
            <a:off x="2209800" y="29622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问题定义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9" name="AutoShape 45"/>
          <p:cNvSpPr>
            <a:spLocks noChangeArrowheads="1"/>
          </p:cNvSpPr>
          <p:nvPr/>
        </p:nvSpPr>
        <p:spPr bwMode="auto">
          <a:xfrm>
            <a:off x="2362200" y="36480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主要研究内容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0" name="AutoShape 45"/>
          <p:cNvSpPr>
            <a:spLocks noChangeArrowheads="1"/>
          </p:cNvSpPr>
          <p:nvPr/>
        </p:nvSpPr>
        <p:spPr bwMode="auto">
          <a:xfrm>
            <a:off x="2286000" y="43338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待解决的问题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1" name="AutoShape 45"/>
          <p:cNvSpPr>
            <a:spLocks noChangeArrowheads="1"/>
          </p:cNvSpPr>
          <p:nvPr/>
        </p:nvSpPr>
        <p:spPr bwMode="auto">
          <a:xfrm>
            <a:off x="1981200" y="50196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预期研究成果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2" name="AutoShape 45"/>
          <p:cNvSpPr>
            <a:spLocks noChangeArrowheads="1"/>
          </p:cNvSpPr>
          <p:nvPr/>
        </p:nvSpPr>
        <p:spPr bwMode="auto">
          <a:xfrm>
            <a:off x="1447800" y="5705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工作计划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" name="燕尾形箭头 4"/>
          <p:cNvSpPr/>
          <p:nvPr/>
        </p:nvSpPr>
        <p:spPr bwMode="auto">
          <a:xfrm>
            <a:off x="1569081" y="3006482"/>
            <a:ext cx="597418" cy="416412"/>
          </a:xfrm>
          <a:prstGeom prst="notched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242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第三章 问题定义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928775" y="2667020"/>
            <a:ext cx="1420650" cy="911444"/>
            <a:chOff x="1928775" y="2667020"/>
            <a:chExt cx="1420650" cy="911444"/>
          </a:xfrm>
        </p:grpSpPr>
        <p:sp>
          <p:nvSpPr>
            <p:cNvPr id="10" name="右箭头 9"/>
            <p:cNvSpPr/>
            <p:nvPr/>
          </p:nvSpPr>
          <p:spPr>
            <a:xfrm>
              <a:off x="2045673" y="3189367"/>
              <a:ext cx="1214410" cy="389097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33"/>
            <p:cNvSpPr txBox="1"/>
            <p:nvPr/>
          </p:nvSpPr>
          <p:spPr>
            <a:xfrm>
              <a:off x="1928775" y="2667020"/>
              <a:ext cx="1420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旅游需求：景点，日期，</a:t>
              </a:r>
              <a:r>
                <a:rPr lang="en-US" altLang="zh-CN" sz="1600" dirty="0" smtClean="0">
                  <a:solidFill>
                    <a:schemeClr val="accent5">
                      <a:lumMod val="75000"/>
                    </a:schemeClr>
                  </a:solidFill>
                </a:rPr>
                <a:t>…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980624" y="3701828"/>
            <a:ext cx="1279458" cy="800230"/>
            <a:chOff x="1980624" y="3701828"/>
            <a:chExt cx="1279458" cy="800230"/>
          </a:xfrm>
        </p:grpSpPr>
        <p:sp>
          <p:nvSpPr>
            <p:cNvPr id="12" name="右箭头 11"/>
            <p:cNvSpPr/>
            <p:nvPr/>
          </p:nvSpPr>
          <p:spPr>
            <a:xfrm flipH="1">
              <a:off x="2045674" y="3701828"/>
              <a:ext cx="1214408" cy="41370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32"/>
            <p:cNvSpPr txBox="1"/>
            <p:nvPr/>
          </p:nvSpPr>
          <p:spPr>
            <a:xfrm>
              <a:off x="1980624" y="4163504"/>
              <a:ext cx="1279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推荐</a:t>
              </a: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</a:rPr>
                <a:t>路线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66596" y="2979916"/>
            <a:ext cx="1074144" cy="1758023"/>
            <a:chOff x="1219288" y="2878487"/>
            <a:chExt cx="1074144" cy="175802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88" y="2878487"/>
              <a:ext cx="1074144" cy="107414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371684" y="4267178"/>
              <a:ext cx="685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用户</a:t>
              </a:r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60212" y="2830556"/>
            <a:ext cx="1354453" cy="1903817"/>
            <a:chOff x="5740553" y="2732693"/>
            <a:chExt cx="1354453" cy="190381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0553" y="2732693"/>
              <a:ext cx="1354453" cy="1354453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095675" y="426717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服务器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310265" y="2681231"/>
            <a:ext cx="1237972" cy="974272"/>
            <a:chOff x="5310265" y="2681231"/>
            <a:chExt cx="1237972" cy="974272"/>
          </a:xfrm>
        </p:grpSpPr>
        <p:sp>
          <p:nvSpPr>
            <p:cNvPr id="20" name="右箭头 19"/>
            <p:cNvSpPr/>
            <p:nvPr/>
          </p:nvSpPr>
          <p:spPr>
            <a:xfrm>
              <a:off x="5350766" y="3268784"/>
              <a:ext cx="1197471" cy="38671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33"/>
            <p:cNvSpPr txBox="1"/>
            <p:nvPr/>
          </p:nvSpPr>
          <p:spPr>
            <a:xfrm>
              <a:off x="5310265" y="2681231"/>
              <a:ext cx="1223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</a:rPr>
                <a:t>待</a:t>
              </a:r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查询</a:t>
              </a:r>
              <a:endParaRPr lang="en-US" altLang="zh-CN" sz="1600" dirty="0" smtClean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轨迹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290470" y="3674620"/>
            <a:ext cx="1243241" cy="986249"/>
            <a:chOff x="5290470" y="3674620"/>
            <a:chExt cx="1243241" cy="986249"/>
          </a:xfrm>
        </p:grpSpPr>
        <p:sp>
          <p:nvSpPr>
            <p:cNvPr id="21" name="右箭头 20"/>
            <p:cNvSpPr/>
            <p:nvPr/>
          </p:nvSpPr>
          <p:spPr>
            <a:xfrm flipH="1">
              <a:off x="5290470" y="3674620"/>
              <a:ext cx="1243241" cy="39888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491537" y="4076094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相似性</a:t>
              </a:r>
              <a:endParaRPr lang="en-US" altLang="zh-CN" sz="1600" dirty="0" smtClean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查询结果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969812" y="2711691"/>
            <a:ext cx="1338828" cy="1925857"/>
            <a:chOff x="7467524" y="2705020"/>
            <a:chExt cx="1338828" cy="1925857"/>
          </a:xfrm>
        </p:grpSpPr>
        <p:sp>
          <p:nvSpPr>
            <p:cNvPr id="19" name="圆柱形 18"/>
            <p:cNvSpPr/>
            <p:nvPr/>
          </p:nvSpPr>
          <p:spPr bwMode="auto">
            <a:xfrm>
              <a:off x="7467524" y="2705020"/>
              <a:ext cx="1295366" cy="1436253"/>
            </a:xfrm>
            <a:prstGeom prst="can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467524" y="426154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轨迹数据库</a:t>
              </a:r>
              <a:endParaRPr lang="zh-CN" altLang="en-US" dirty="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136961" y="1398173"/>
            <a:ext cx="4801314" cy="40011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/>
              <a:t>基于轨迹相似性查询的旅游路线推荐系统</a:t>
            </a:r>
            <a:endParaRPr lang="zh-CN" altLang="en-US" sz="2000" dirty="0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36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749144" y="2377392"/>
            <a:ext cx="354150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国家体育场</a:t>
            </a:r>
            <a:r>
              <a:rPr lang="en-US" altLang="zh-CN" sz="1600" dirty="0" smtClean="0"/>
              <a:t>(2017-10-01) </a:t>
            </a:r>
          </a:p>
          <a:p>
            <a:r>
              <a:rPr lang="en-US" altLang="zh-CN" sz="1600" dirty="0" smtClean="0"/>
              <a:t>-&gt;</a:t>
            </a:r>
            <a:r>
              <a:rPr lang="zh-CN" altLang="en-US" sz="1600" dirty="0" smtClean="0"/>
              <a:t>后海公园</a:t>
            </a:r>
            <a:r>
              <a:rPr lang="en-US" altLang="zh-CN" sz="1600" dirty="0"/>
              <a:t>(2017-10-01)</a:t>
            </a:r>
            <a:endParaRPr lang="en-US" altLang="zh-CN" sz="1600" dirty="0" smtClean="0"/>
          </a:p>
          <a:p>
            <a:r>
              <a:rPr lang="en-US" altLang="zh-CN" sz="1600" dirty="0" smtClean="0"/>
              <a:t>-&gt;</a:t>
            </a:r>
            <a:r>
              <a:rPr lang="zh-CN" altLang="en-US" sz="1600" dirty="0" smtClean="0"/>
              <a:t>故宫博物院</a:t>
            </a:r>
            <a:r>
              <a:rPr lang="en-US" altLang="zh-CN" sz="1600" dirty="0"/>
              <a:t>(</a:t>
            </a:r>
            <a:r>
              <a:rPr lang="en-US" altLang="zh-CN" sz="1600" dirty="0" smtClean="0"/>
              <a:t>2017-10-02)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必去</a:t>
            </a:r>
            <a:r>
              <a:rPr lang="en-US" altLang="zh-CN" sz="1600" dirty="0" smtClean="0"/>
              <a:t>)</a:t>
            </a:r>
          </a:p>
          <a:p>
            <a:r>
              <a:rPr lang="en-US" altLang="zh-CN" sz="1600" dirty="0" smtClean="0"/>
              <a:t>-&gt;</a:t>
            </a:r>
            <a:r>
              <a:rPr lang="zh-CN" altLang="en-US" sz="1600" dirty="0" smtClean="0"/>
              <a:t>国家大剧院</a:t>
            </a:r>
            <a:r>
              <a:rPr lang="en-US" altLang="zh-CN" sz="1600" dirty="0"/>
              <a:t>(</a:t>
            </a:r>
            <a:r>
              <a:rPr lang="en-US" altLang="zh-CN" sz="1600" dirty="0" smtClean="0"/>
              <a:t>2017-10-02)(</a:t>
            </a:r>
            <a:r>
              <a:rPr lang="zh-CN" altLang="en-US" sz="1600" dirty="0" smtClean="0"/>
              <a:t>可不去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  <p:sp>
        <p:nvSpPr>
          <p:cNvPr id="4" name="右箭头 3"/>
          <p:cNvSpPr/>
          <p:nvPr/>
        </p:nvSpPr>
        <p:spPr bwMode="auto">
          <a:xfrm>
            <a:off x="3144081" y="2762943"/>
            <a:ext cx="459503" cy="265341"/>
          </a:xfrm>
          <a:prstGeom prst="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-301"/>
          <a:stretch/>
        </p:blipFill>
        <p:spPr>
          <a:xfrm>
            <a:off x="119296" y="2133634"/>
            <a:ext cx="2819326" cy="348925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第三章 问题定义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29" y="2895614"/>
            <a:ext cx="1354453" cy="135445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145001" y="4136682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服务器对历史</a:t>
            </a:r>
            <a:endParaRPr lang="en-US" altLang="zh-CN" sz="1400" dirty="0" smtClean="0"/>
          </a:p>
          <a:p>
            <a:r>
              <a:rPr lang="zh-CN" altLang="en-US" sz="1400" dirty="0" smtClean="0"/>
              <a:t>旅游轨迹的搜索</a:t>
            </a:r>
            <a:endParaRPr lang="zh-CN" altLang="en-US" sz="1400" dirty="0"/>
          </a:p>
        </p:txBody>
      </p:sp>
      <p:sp>
        <p:nvSpPr>
          <p:cNvPr id="27" name="右箭头 26"/>
          <p:cNvSpPr/>
          <p:nvPr/>
        </p:nvSpPr>
        <p:spPr bwMode="auto">
          <a:xfrm>
            <a:off x="7290652" y="2783330"/>
            <a:ext cx="422577" cy="265341"/>
          </a:xfrm>
          <a:prstGeom prst="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8" name="右箭头 27"/>
          <p:cNvSpPr/>
          <p:nvPr/>
        </p:nvSpPr>
        <p:spPr bwMode="auto">
          <a:xfrm flipH="1">
            <a:off x="7290650" y="4724366"/>
            <a:ext cx="422578" cy="265341"/>
          </a:xfrm>
          <a:prstGeom prst="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749145" y="4728110"/>
            <a:ext cx="342249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国家体育场</a:t>
            </a:r>
            <a:r>
              <a:rPr lang="en-US" altLang="zh-CN" sz="1600" dirty="0" smtClean="0"/>
              <a:t>(2017-10-01) </a:t>
            </a:r>
          </a:p>
          <a:p>
            <a:r>
              <a:rPr lang="en-US" altLang="zh-CN" sz="1600" dirty="0" smtClean="0"/>
              <a:t>-&gt;</a:t>
            </a:r>
            <a:r>
              <a:rPr lang="zh-CN" altLang="en-US" sz="1600" dirty="0" smtClean="0"/>
              <a:t>后海公园</a:t>
            </a:r>
            <a:r>
              <a:rPr lang="en-US" altLang="zh-CN" sz="1600" dirty="0"/>
              <a:t>(2017-10-01</a:t>
            </a:r>
            <a:r>
              <a:rPr lang="en-US" altLang="zh-CN" sz="1600" dirty="0" smtClean="0"/>
              <a:t>)</a:t>
            </a:r>
          </a:p>
          <a:p>
            <a:r>
              <a:rPr lang="en-US" altLang="zh-CN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-&gt;</a:t>
            </a:r>
            <a:r>
              <a:rPr lang="zh-CN" alt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南锣鼓巷</a:t>
            </a:r>
            <a:r>
              <a:rPr lang="en-US" altLang="zh-CN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(2017-10-01</a:t>
            </a:r>
            <a:r>
              <a:rPr lang="en-US" altLang="zh-CN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n-US" altLang="zh-CN" sz="1600" dirty="0" smtClean="0"/>
              <a:t>-&gt;</a:t>
            </a:r>
            <a:r>
              <a:rPr lang="zh-CN" altLang="en-US" sz="1600" dirty="0" smtClean="0"/>
              <a:t>故宫博物院</a:t>
            </a:r>
            <a:r>
              <a:rPr lang="en-US" altLang="zh-CN" sz="1600" dirty="0"/>
              <a:t>(</a:t>
            </a:r>
            <a:r>
              <a:rPr lang="en-US" altLang="zh-CN" sz="1600" dirty="0" smtClean="0"/>
              <a:t>2017-10-02)</a:t>
            </a:r>
            <a:r>
              <a:rPr lang="zh-CN" altLang="en-US" sz="1600" dirty="0" smtClean="0"/>
              <a:t>（必去）</a:t>
            </a:r>
            <a:endParaRPr lang="en-US" altLang="zh-CN" sz="1600" dirty="0" smtClean="0"/>
          </a:p>
          <a:p>
            <a:r>
              <a:rPr lang="en-US" altLang="zh-CN" sz="1600" dirty="0" smtClean="0"/>
              <a:t>-&gt;</a:t>
            </a:r>
            <a:r>
              <a:rPr lang="zh-CN" altLang="en-US" sz="1600" dirty="0" smtClean="0"/>
              <a:t>国家大剧院</a:t>
            </a:r>
            <a:r>
              <a:rPr lang="en-US" altLang="zh-CN" sz="1600" dirty="0"/>
              <a:t>(</a:t>
            </a:r>
            <a:r>
              <a:rPr lang="en-US" altLang="zh-CN" sz="1600" dirty="0" smtClean="0"/>
              <a:t>2017-10-02)</a:t>
            </a:r>
            <a:endParaRPr lang="zh-CN" altLang="en-US" sz="1600" dirty="0"/>
          </a:p>
        </p:txBody>
      </p:sp>
      <p:sp>
        <p:nvSpPr>
          <p:cNvPr id="8" name="圆角矩形 7"/>
          <p:cNvSpPr/>
          <p:nvPr/>
        </p:nvSpPr>
        <p:spPr bwMode="auto">
          <a:xfrm>
            <a:off x="34417" y="1807995"/>
            <a:ext cx="7467524" cy="4480284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597" y="1229303"/>
            <a:ext cx="701258" cy="7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5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2" grpId="0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第三章 问题定义</a:t>
            </a:r>
          </a:p>
        </p:txBody>
      </p:sp>
      <p:sp>
        <p:nvSpPr>
          <p:cNvPr id="29" name="云形标注 28"/>
          <p:cNvSpPr/>
          <p:nvPr/>
        </p:nvSpPr>
        <p:spPr bwMode="auto">
          <a:xfrm>
            <a:off x="3921113" y="3508603"/>
            <a:ext cx="2647929" cy="1151299"/>
          </a:xfrm>
          <a:prstGeom prst="cloudCallout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zh-CN" altLang="en-US" sz="1200" dirty="0" smtClean="0">
                <a:solidFill>
                  <a:schemeClr val="tx1"/>
                </a:solidFill>
                <a:latin typeface="Arial" pitchFamily="34" charset="0"/>
              </a:rPr>
              <a:t>用户可能忽略某个景点，</a:t>
            </a:r>
            <a:endParaRPr lang="en-US" altLang="zh-CN" sz="1200" dirty="0" smtClean="0">
              <a:solidFill>
                <a:schemeClr val="tx1"/>
              </a:solidFill>
              <a:latin typeface="Arial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但是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根据历史轨迹</a:t>
            </a:r>
            <a:r>
              <a:rPr lang="zh-CN" altLang="en-US" sz="1200" dirty="0" smtClean="0">
                <a:solidFill>
                  <a:schemeClr val="tx1"/>
                </a:solidFill>
                <a:latin typeface="Arial" pitchFamily="34" charset="0"/>
              </a:rPr>
              <a:t>查询结果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，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会推荐路线上比较热门的景点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" y="1219258"/>
            <a:ext cx="9041152" cy="50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宋体" panose="02010600030101010101" pitchFamily="2" charset="-122"/>
              </a:rPr>
              <a:t>汇报内容</a:t>
            </a:r>
          </a:p>
        </p:txBody>
      </p:sp>
      <p:sp>
        <p:nvSpPr>
          <p:cNvPr id="5124" name="AutoShape 40"/>
          <p:cNvSpPr>
            <a:spLocks/>
          </p:cNvSpPr>
          <p:nvPr/>
        </p:nvSpPr>
        <p:spPr bwMode="auto">
          <a:xfrm rot="5400000" flipH="1">
            <a:off x="-2014538" y="2103438"/>
            <a:ext cx="4030663" cy="37861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0 h 21600"/>
              <a:gd name="T10" fmla="*/ 0 w 21600"/>
              <a:gd name="T11" fmla="*/ 2147483646 h 21600"/>
              <a:gd name="T12" fmla="*/ 2147483646 w 21600"/>
              <a:gd name="T13" fmla="*/ 214748364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7713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10744" y="10800"/>
                </a:lnTo>
                <a:close/>
              </a:path>
            </a:pathLst>
          </a:cu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endParaRPr lang="zh-CN" altLang="en-US"/>
          </a:p>
        </p:txBody>
      </p:sp>
      <p:sp>
        <p:nvSpPr>
          <p:cNvPr id="5125" name="AutoShape 39"/>
          <p:cNvSpPr>
            <a:spLocks/>
          </p:cNvSpPr>
          <p:nvPr/>
        </p:nvSpPr>
        <p:spPr bwMode="auto">
          <a:xfrm rot="5400000">
            <a:off x="-2439193" y="1585118"/>
            <a:ext cx="4824412" cy="4768851"/>
          </a:xfrm>
          <a:custGeom>
            <a:avLst/>
            <a:gdLst>
              <a:gd name="T0" fmla="*/ 323 w 21600"/>
              <a:gd name="T1" fmla="*/ 10641 h 21600"/>
              <a:gd name="T2" fmla="*/ 10800 w 21600"/>
              <a:gd name="T3" fmla="*/ 322 h 21600"/>
              <a:gd name="T4" fmla="*/ 21276 w 21600"/>
              <a:gd name="T5" fmla="*/ 10641 h 21600"/>
              <a:gd name="T6" fmla="*/ 21598 w 21600"/>
              <a:gd name="T7" fmla="*/ 10636 h 21600"/>
              <a:gd name="T8" fmla="*/ 10799 w 21600"/>
              <a:gd name="T9" fmla="*/ 0 h 21600"/>
              <a:gd name="T10" fmla="*/ 1 w 21600"/>
              <a:gd name="T11" fmla="*/ 10636 h 21600"/>
              <a:gd name="T12" fmla="*/ 323 w 21600"/>
              <a:gd name="T13" fmla="*/ 10641 h 21600"/>
              <a:gd name="T14" fmla="*/ 401 w 21600"/>
              <a:gd name="T15" fmla="*/ 0 h 21600"/>
              <a:gd name="T16" fmla="*/ 21199 w 21600"/>
              <a:gd name="T17" fmla="*/ 1362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lnTo>
                  <a:pt x="323" y="10641"/>
                </a:ln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50000">
                <a:srgbClr val="E2E2E2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5126" name="AutoShape 45"/>
          <p:cNvSpPr>
            <a:spLocks noChangeArrowheads="1"/>
          </p:cNvSpPr>
          <p:nvPr/>
        </p:nvSpPr>
        <p:spPr bwMode="auto">
          <a:xfrm>
            <a:off x="1219200" y="1600200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选题背景与意义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7" name="AutoShape 45"/>
          <p:cNvSpPr>
            <a:spLocks noChangeArrowheads="1"/>
          </p:cNvSpPr>
          <p:nvPr/>
        </p:nvSpPr>
        <p:spPr bwMode="auto">
          <a:xfrm>
            <a:off x="1905000" y="2276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相关工作</a:t>
            </a:r>
          </a:p>
        </p:txBody>
      </p:sp>
      <p:sp>
        <p:nvSpPr>
          <p:cNvPr id="5128" name="AutoShape 45"/>
          <p:cNvSpPr>
            <a:spLocks noChangeArrowheads="1"/>
          </p:cNvSpPr>
          <p:nvPr/>
        </p:nvSpPr>
        <p:spPr bwMode="auto">
          <a:xfrm>
            <a:off x="2209800" y="29622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问题定义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9" name="AutoShape 45"/>
          <p:cNvSpPr>
            <a:spLocks noChangeArrowheads="1"/>
          </p:cNvSpPr>
          <p:nvPr/>
        </p:nvSpPr>
        <p:spPr bwMode="auto">
          <a:xfrm>
            <a:off x="2362200" y="36480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主要研究内容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0" name="AutoShape 45"/>
          <p:cNvSpPr>
            <a:spLocks noChangeArrowheads="1"/>
          </p:cNvSpPr>
          <p:nvPr/>
        </p:nvSpPr>
        <p:spPr bwMode="auto">
          <a:xfrm>
            <a:off x="2286000" y="43338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待解决的问题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1" name="AutoShape 45"/>
          <p:cNvSpPr>
            <a:spLocks noChangeArrowheads="1"/>
          </p:cNvSpPr>
          <p:nvPr/>
        </p:nvSpPr>
        <p:spPr bwMode="auto">
          <a:xfrm>
            <a:off x="1981200" y="50196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预期研究成果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2" name="AutoShape 45"/>
          <p:cNvSpPr>
            <a:spLocks noChangeArrowheads="1"/>
          </p:cNvSpPr>
          <p:nvPr/>
        </p:nvSpPr>
        <p:spPr bwMode="auto">
          <a:xfrm>
            <a:off x="1447800" y="5705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工作计划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" name="燕尾形箭头 4"/>
          <p:cNvSpPr/>
          <p:nvPr/>
        </p:nvSpPr>
        <p:spPr bwMode="auto">
          <a:xfrm>
            <a:off x="1688582" y="3665092"/>
            <a:ext cx="597418" cy="416412"/>
          </a:xfrm>
          <a:prstGeom prst="notched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15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49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第四章 主要研究内容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32572" y="1366896"/>
            <a:ext cx="1980029" cy="58477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、数据获取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</a:rPr>
              <a:t>获取历史旅游轨迹数据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0417" y="2319812"/>
            <a:ext cx="2109873" cy="58477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、用户需求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转化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</a:rPr>
              <a:t>旅游需求 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</a:rPr>
              <a:t>-&gt; </a:t>
            </a: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</a:rPr>
              <a:t>待查询轨迹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45969" y="2319811"/>
            <a:ext cx="2502608" cy="58477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、相似性算法设计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</a:rPr>
              <a:t>待查询轨迹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</a:rPr>
              <a:t>-&gt;</a:t>
            </a: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</a:rPr>
              <a:t>相似性查询结果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35269" y="2319813"/>
            <a:ext cx="2323072" cy="58477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</a:rPr>
              <a:t>、查询结果处理</a:t>
            </a:r>
            <a:endParaRPr lang="en-US" altLang="zh-CN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</a:rPr>
              <a:t>相似性查询结果</a:t>
            </a: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</a:rPr>
              <a:t>-&gt;</a:t>
            </a: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</a:rPr>
              <a:t>推荐路线</a:t>
            </a:r>
          </a:p>
        </p:txBody>
      </p:sp>
      <p:sp>
        <p:nvSpPr>
          <p:cNvPr id="9" name="右箭头 8"/>
          <p:cNvSpPr/>
          <p:nvPr/>
        </p:nvSpPr>
        <p:spPr>
          <a:xfrm>
            <a:off x="2438456" y="2463387"/>
            <a:ext cx="471418" cy="29238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884673" y="2457118"/>
            <a:ext cx="439882" cy="29238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73791" y="3617197"/>
            <a:ext cx="1420650" cy="911444"/>
            <a:chOff x="1873791" y="3617197"/>
            <a:chExt cx="1420650" cy="911444"/>
          </a:xfrm>
        </p:grpSpPr>
        <p:sp>
          <p:nvSpPr>
            <p:cNvPr id="12" name="右箭头 11"/>
            <p:cNvSpPr/>
            <p:nvPr/>
          </p:nvSpPr>
          <p:spPr>
            <a:xfrm>
              <a:off x="1990689" y="4139544"/>
              <a:ext cx="1214410" cy="389097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33"/>
            <p:cNvSpPr txBox="1"/>
            <p:nvPr/>
          </p:nvSpPr>
          <p:spPr>
            <a:xfrm>
              <a:off x="1873791" y="3617197"/>
              <a:ext cx="1420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旅游需求：景点，日期，</a:t>
              </a:r>
              <a:r>
                <a:rPr lang="en-US" altLang="zh-CN" sz="1600" dirty="0" smtClean="0">
                  <a:solidFill>
                    <a:schemeClr val="accent5">
                      <a:lumMod val="75000"/>
                    </a:schemeClr>
                  </a:solidFill>
                </a:rPr>
                <a:t>…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925640" y="4652005"/>
            <a:ext cx="1279458" cy="800230"/>
            <a:chOff x="1925640" y="4652005"/>
            <a:chExt cx="1279458" cy="800230"/>
          </a:xfrm>
        </p:grpSpPr>
        <p:sp>
          <p:nvSpPr>
            <p:cNvPr id="14" name="右箭头 13"/>
            <p:cNvSpPr/>
            <p:nvPr/>
          </p:nvSpPr>
          <p:spPr>
            <a:xfrm flipH="1">
              <a:off x="1990690" y="4652005"/>
              <a:ext cx="1214408" cy="41370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32"/>
            <p:cNvSpPr txBox="1"/>
            <p:nvPr/>
          </p:nvSpPr>
          <p:spPr>
            <a:xfrm>
              <a:off x="1925640" y="5113681"/>
              <a:ext cx="1279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推荐</a:t>
              </a:r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</a:rPr>
                <a:t>路线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11612" y="3930093"/>
            <a:ext cx="1074144" cy="1758023"/>
            <a:chOff x="1219288" y="2878487"/>
            <a:chExt cx="1074144" cy="175802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88" y="2878487"/>
              <a:ext cx="1074144" cy="10741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1684" y="4267178"/>
              <a:ext cx="685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用户</a:t>
              </a:r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505228" y="3780733"/>
            <a:ext cx="1354453" cy="1903817"/>
            <a:chOff x="5740553" y="2732693"/>
            <a:chExt cx="1354453" cy="1903817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0553" y="2732693"/>
              <a:ext cx="1354453" cy="1354453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6095675" y="426717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服务器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255281" y="3631408"/>
            <a:ext cx="1237972" cy="974272"/>
            <a:chOff x="5255281" y="3631408"/>
            <a:chExt cx="1237972" cy="974272"/>
          </a:xfrm>
        </p:grpSpPr>
        <p:sp>
          <p:nvSpPr>
            <p:cNvPr id="22" name="右箭头 21"/>
            <p:cNvSpPr/>
            <p:nvPr/>
          </p:nvSpPr>
          <p:spPr>
            <a:xfrm>
              <a:off x="5295782" y="4218961"/>
              <a:ext cx="1197471" cy="386719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33"/>
            <p:cNvSpPr txBox="1"/>
            <p:nvPr/>
          </p:nvSpPr>
          <p:spPr>
            <a:xfrm>
              <a:off x="5255281" y="3631408"/>
              <a:ext cx="1223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5">
                      <a:lumMod val="75000"/>
                    </a:schemeClr>
                  </a:solidFill>
                </a:rPr>
                <a:t>待</a:t>
              </a:r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查询</a:t>
              </a:r>
              <a:endParaRPr lang="en-US" altLang="zh-CN" sz="1600" dirty="0" smtClean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轨迹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235486" y="4624797"/>
            <a:ext cx="1243241" cy="986249"/>
            <a:chOff x="5235486" y="4624797"/>
            <a:chExt cx="1243241" cy="986249"/>
          </a:xfrm>
        </p:grpSpPr>
        <p:sp>
          <p:nvSpPr>
            <p:cNvPr id="23" name="右箭头 22"/>
            <p:cNvSpPr/>
            <p:nvPr/>
          </p:nvSpPr>
          <p:spPr>
            <a:xfrm flipH="1">
              <a:off x="5235486" y="4624797"/>
              <a:ext cx="1243241" cy="39888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436553" y="502627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相似性</a:t>
              </a:r>
              <a:endParaRPr lang="en-US" altLang="zh-CN" sz="1600" dirty="0" smtClean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accent5">
                      <a:lumMod val="75000"/>
                    </a:schemeClr>
                  </a:solidFill>
                </a:rPr>
                <a:t>查询结果</a:t>
              </a:r>
              <a:endParaRPr lang="zh-CN" altLang="en-US" sz="16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914828" y="3661868"/>
            <a:ext cx="1338828" cy="1925857"/>
            <a:chOff x="7467524" y="2705020"/>
            <a:chExt cx="1338828" cy="1925857"/>
          </a:xfrm>
        </p:grpSpPr>
        <p:sp>
          <p:nvSpPr>
            <p:cNvPr id="27" name="圆柱形 26"/>
            <p:cNvSpPr/>
            <p:nvPr/>
          </p:nvSpPr>
          <p:spPr bwMode="auto">
            <a:xfrm>
              <a:off x="7467524" y="2705020"/>
              <a:ext cx="1295366" cy="1436253"/>
            </a:xfrm>
            <a:prstGeom prst="can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467524" y="426154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轨迹数据库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65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第四章 主要研究内容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3289" y="1413539"/>
            <a:ext cx="501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数据获取：获取历史旅游轨迹数据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 bwMode="auto">
          <a:xfrm>
            <a:off x="880856" y="2051408"/>
            <a:ext cx="1676356" cy="635810"/>
          </a:xfrm>
          <a:prstGeom prst="roundRect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数据网站下载</a:t>
            </a:r>
          </a:p>
        </p:txBody>
      </p:sp>
      <p:sp>
        <p:nvSpPr>
          <p:cNvPr id="15" name="圆角矩形 14"/>
          <p:cNvSpPr/>
          <p:nvPr/>
        </p:nvSpPr>
        <p:spPr bwMode="auto">
          <a:xfrm>
            <a:off x="880856" y="2774361"/>
            <a:ext cx="1676356" cy="635810"/>
          </a:xfrm>
          <a:prstGeom prst="roundRect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网络爬虫爬取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33410" y="2011367"/>
            <a:ext cx="6095840" cy="1404754"/>
            <a:chOff x="2633410" y="2011367"/>
            <a:chExt cx="6095840" cy="1404754"/>
          </a:xfrm>
        </p:grpSpPr>
        <p:sp>
          <p:nvSpPr>
            <p:cNvPr id="8" name="圆柱形 7"/>
            <p:cNvSpPr/>
            <p:nvPr/>
          </p:nvSpPr>
          <p:spPr bwMode="auto">
            <a:xfrm>
              <a:off x="7433884" y="2025056"/>
              <a:ext cx="1295366" cy="1391065"/>
            </a:xfrm>
            <a:prstGeom prst="can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轨迹数据库</a:t>
              </a:r>
            </a:p>
          </p:txBody>
        </p:sp>
        <p:sp>
          <p:nvSpPr>
            <p:cNvPr id="11" name="右箭头 10"/>
            <p:cNvSpPr/>
            <p:nvPr/>
          </p:nvSpPr>
          <p:spPr bwMode="auto">
            <a:xfrm>
              <a:off x="2633410" y="2284285"/>
              <a:ext cx="609584" cy="296475"/>
            </a:xfrm>
            <a:prstGeom prst="rightArrow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3271642" y="2019106"/>
              <a:ext cx="580936" cy="1391065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数据</a:t>
              </a: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清洗</a:t>
              </a:r>
            </a:p>
          </p:txBody>
        </p:sp>
        <p:sp>
          <p:nvSpPr>
            <p:cNvPr id="17" name="右箭头 16"/>
            <p:cNvSpPr/>
            <p:nvPr/>
          </p:nvSpPr>
          <p:spPr bwMode="auto">
            <a:xfrm>
              <a:off x="2642970" y="2944028"/>
              <a:ext cx="609584" cy="296475"/>
            </a:xfrm>
            <a:prstGeom prst="rightArrow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4352749" y="2774361"/>
              <a:ext cx="1066772" cy="635810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文本挖掘</a:t>
              </a: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6114770" y="2011367"/>
              <a:ext cx="580936" cy="1391065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格式</a:t>
              </a:r>
              <a:endParaRPr lang="en-US" altLang="zh-CN" dirty="0">
                <a:solidFill>
                  <a:schemeClr val="tx1"/>
                </a:solidFill>
                <a:latin typeface="Arial" pitchFamily="34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化处</a:t>
              </a: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理</a:t>
              </a:r>
            </a:p>
          </p:txBody>
        </p:sp>
        <p:sp>
          <p:nvSpPr>
            <p:cNvPr id="21" name="右箭头 20"/>
            <p:cNvSpPr/>
            <p:nvPr/>
          </p:nvSpPr>
          <p:spPr bwMode="auto">
            <a:xfrm>
              <a:off x="3904976" y="2269867"/>
              <a:ext cx="2145431" cy="296475"/>
            </a:xfrm>
            <a:prstGeom prst="rightArrow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>
                <a:solidFill>
                  <a:schemeClr val="dk1"/>
                </a:solidFill>
                <a:latin typeface="+mn-lt"/>
              </a:endParaRPr>
            </a:p>
          </p:txBody>
        </p:sp>
        <p:sp>
          <p:nvSpPr>
            <p:cNvPr id="22" name="右箭头 21"/>
            <p:cNvSpPr/>
            <p:nvPr/>
          </p:nvSpPr>
          <p:spPr bwMode="auto">
            <a:xfrm>
              <a:off x="6760068" y="2655284"/>
              <a:ext cx="609584" cy="296475"/>
            </a:xfrm>
            <a:prstGeom prst="rightArrow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>
                <a:solidFill>
                  <a:schemeClr val="dk1"/>
                </a:solidFill>
                <a:latin typeface="+mn-lt"/>
              </a:endParaRPr>
            </a:p>
          </p:txBody>
        </p:sp>
        <p:sp>
          <p:nvSpPr>
            <p:cNvPr id="23" name="右箭头 22"/>
            <p:cNvSpPr/>
            <p:nvPr/>
          </p:nvSpPr>
          <p:spPr bwMode="auto">
            <a:xfrm>
              <a:off x="5462346" y="2944027"/>
              <a:ext cx="609584" cy="296475"/>
            </a:xfrm>
            <a:prstGeom prst="rightArrow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>
                <a:solidFill>
                  <a:schemeClr val="dk1"/>
                </a:solidFill>
                <a:latin typeface="+mn-lt"/>
              </a:endParaRPr>
            </a:p>
          </p:txBody>
        </p:sp>
        <p:sp>
          <p:nvSpPr>
            <p:cNvPr id="24" name="右箭头 23"/>
            <p:cNvSpPr/>
            <p:nvPr/>
          </p:nvSpPr>
          <p:spPr bwMode="auto">
            <a:xfrm>
              <a:off x="3900275" y="2951498"/>
              <a:ext cx="409545" cy="296475"/>
            </a:xfrm>
            <a:prstGeom prst="rightArrow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>
                <a:solidFill>
                  <a:schemeClr val="dk1"/>
                </a:solidFill>
                <a:latin typeface="+mn-lt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429671" y="4193966"/>
            <a:ext cx="537019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(</a:t>
            </a:r>
            <a:r>
              <a:rPr lang="en-US" altLang="zh-CN" sz="1600" dirty="0" smtClean="0"/>
              <a:t>(</a:t>
            </a:r>
            <a:r>
              <a:rPr lang="en-US" altLang="zh-CN" sz="1600" dirty="0"/>
              <a:t>longitude, latitude), timestamp, </a:t>
            </a:r>
            <a:r>
              <a:rPr lang="en-US" altLang="zh-CN" sz="1600" dirty="0" err="1" smtClean="0"/>
              <a:t>semantic_information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/>
          <a:srcRect l="-4592" t="-1917" b="79931"/>
          <a:stretch/>
        </p:blipFill>
        <p:spPr>
          <a:xfrm>
            <a:off x="231314" y="3912213"/>
            <a:ext cx="2645440" cy="9020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5" y="5185611"/>
            <a:ext cx="2395778" cy="134623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0" name="直接箭头连接符 29"/>
          <p:cNvCxnSpPr>
            <a:stCxn id="26" idx="0"/>
            <a:endCxn id="25" idx="1"/>
          </p:cNvCxnSpPr>
          <p:nvPr/>
        </p:nvCxnSpPr>
        <p:spPr bwMode="auto">
          <a:xfrm>
            <a:off x="2876754" y="4363243"/>
            <a:ext cx="552917" cy="0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8" idx="0"/>
            <a:endCxn id="25" idx="1"/>
          </p:cNvCxnSpPr>
          <p:nvPr/>
        </p:nvCxnSpPr>
        <p:spPr bwMode="auto">
          <a:xfrm flipV="1">
            <a:off x="2751923" y="4363243"/>
            <a:ext cx="677748" cy="1495485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429671" y="5507038"/>
            <a:ext cx="23957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p</a:t>
            </a:r>
            <a:r>
              <a:rPr lang="en-US" altLang="zh-CN" sz="1600" baseline="-25000" dirty="0" smtClean="0"/>
              <a:t>i</a:t>
            </a:r>
            <a:r>
              <a:rPr lang="en-US" altLang="zh-CN" sz="1600" dirty="0" smtClean="0"/>
              <a:t> = ((</a:t>
            </a:r>
            <a:r>
              <a:rPr lang="en-US" altLang="zh-CN" sz="1600" dirty="0"/>
              <a:t>x</a:t>
            </a:r>
            <a:r>
              <a:rPr lang="en-US" altLang="zh-CN" sz="1600" baseline="-25000" dirty="0"/>
              <a:t>i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y</a:t>
            </a:r>
            <a:r>
              <a:rPr lang="en-US" altLang="zh-CN" sz="1600" baseline="-25000" dirty="0" err="1"/>
              <a:t>i</a:t>
            </a:r>
            <a:r>
              <a:rPr lang="en-US" altLang="zh-CN" sz="1600" dirty="0" smtClean="0"/>
              <a:t>), </a:t>
            </a:r>
            <a:r>
              <a:rPr lang="en-US" altLang="zh-CN" sz="1600" dirty="0" err="1"/>
              <a:t>t</a:t>
            </a:r>
            <a:r>
              <a:rPr lang="en-US" altLang="zh-CN" sz="1600" baseline="-25000" dirty="0" err="1"/>
              <a:t>i</a:t>
            </a:r>
            <a:r>
              <a:rPr lang="en-US" altLang="zh-CN" sz="1600" dirty="0"/>
              <a:t>, </a:t>
            </a:r>
            <a:r>
              <a:rPr lang="en-US" altLang="zh-CN" sz="1600" dirty="0" err="1" smtClean="0"/>
              <a:t>info</a:t>
            </a:r>
            <a:r>
              <a:rPr lang="en-US" altLang="zh-CN" sz="1600" baseline="-25000" dirty="0" err="1" smtClean="0"/>
              <a:t>i</a:t>
            </a:r>
            <a:r>
              <a:rPr lang="zh-CN" altLang="en-US" sz="1600" dirty="0" smtClean="0"/>
              <a:t>）</a:t>
            </a:r>
            <a:endParaRPr lang="zh-CN" altLang="en-US" sz="1600" dirty="0"/>
          </a:p>
        </p:txBody>
      </p:sp>
      <p:sp>
        <p:nvSpPr>
          <p:cNvPr id="37" name="下箭头 36"/>
          <p:cNvSpPr/>
          <p:nvPr/>
        </p:nvSpPr>
        <p:spPr bwMode="auto">
          <a:xfrm>
            <a:off x="4309820" y="4724366"/>
            <a:ext cx="317740" cy="609584"/>
          </a:xfrm>
          <a:prstGeom prst="down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>
              <a:solidFill>
                <a:schemeClr val="dk1"/>
              </a:solidFill>
              <a:latin typeface="+mn-lt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87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第四章 主要研究内容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3289" y="1413539"/>
            <a:ext cx="486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用户需求转化：旅游需求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待查询轨迹</a:t>
            </a:r>
            <a:endParaRPr lang="zh-CN" altLang="en-US" dirty="0"/>
          </a:p>
        </p:txBody>
      </p:sp>
      <p:sp>
        <p:nvSpPr>
          <p:cNvPr id="15" name="右箭头 14"/>
          <p:cNvSpPr/>
          <p:nvPr/>
        </p:nvSpPr>
        <p:spPr bwMode="auto">
          <a:xfrm>
            <a:off x="4260018" y="2819414"/>
            <a:ext cx="761980" cy="265341"/>
          </a:xfrm>
          <a:prstGeom prst="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18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2" y="1859901"/>
            <a:ext cx="3615241" cy="44931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62" y="2418338"/>
            <a:ext cx="3859102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第四章 主要研究内容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3289" y="1413539"/>
            <a:ext cx="714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相似性算法设计：待查询轨迹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相似性查询结果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57210" y="1910988"/>
            <a:ext cx="7543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）基于</a:t>
            </a:r>
            <a:r>
              <a:rPr lang="en-US" altLang="zh-CN" sz="1600" dirty="0" smtClean="0"/>
              <a:t>DTW</a:t>
            </a:r>
            <a:r>
              <a:rPr lang="zh-CN" altLang="en-US" sz="1600" dirty="0" smtClean="0"/>
              <a:t>算法：</a:t>
            </a:r>
            <a:r>
              <a:rPr lang="en-US" altLang="zh-CN" sz="1600" dirty="0"/>
              <a:t> </a:t>
            </a:r>
            <a:endParaRPr lang="en-US" altLang="zh-CN" sz="1600" dirty="0" smtClean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19</a:t>
            </a:fld>
            <a:endParaRPr lang="en-US" altLang="zh-CN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96" y="2427178"/>
            <a:ext cx="7867392" cy="72042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00" y="3128535"/>
            <a:ext cx="1521792" cy="1521792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 bwMode="auto">
          <a:xfrm>
            <a:off x="2492732" y="3176604"/>
            <a:ext cx="323706" cy="409046"/>
          </a:xfrm>
          <a:prstGeom prst="down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82260" y="3660580"/>
            <a:ext cx="3193503" cy="64633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000000"/>
                </a:solidFill>
              </a:rPr>
              <a:t>曼哈顿距离不适用于本场景</a:t>
            </a:r>
            <a:r>
              <a:rPr lang="zh-CN" altLang="en-US" sz="1200" dirty="0">
                <a:solidFill>
                  <a:srgbClr val="000000"/>
                </a:solidFill>
              </a:rPr>
              <a:t>：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r>
              <a:rPr lang="en-US" altLang="zh-CN" sz="1200" dirty="0">
                <a:solidFill>
                  <a:srgbClr val="000000"/>
                </a:solidFill>
              </a:rPr>
              <a:t>1</a:t>
            </a:r>
            <a:r>
              <a:rPr lang="zh-CN" altLang="en-US" sz="1200" dirty="0" smtClean="0">
                <a:solidFill>
                  <a:srgbClr val="000000"/>
                </a:solidFill>
              </a:rPr>
              <a:t>、不能表示轨迹点在相似性查询时的重要性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r>
              <a:rPr lang="en-US" altLang="zh-CN" sz="1200" dirty="0">
                <a:solidFill>
                  <a:srgbClr val="000000"/>
                </a:solidFill>
              </a:rPr>
              <a:t>2</a:t>
            </a:r>
            <a:r>
              <a:rPr lang="zh-CN" altLang="en-US" sz="1200" dirty="0" smtClean="0">
                <a:solidFill>
                  <a:srgbClr val="000000"/>
                </a:solidFill>
              </a:rPr>
              <a:t>、缺少对时间距离的考虑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949961" y="4834868"/>
            <a:ext cx="3500865" cy="1335746"/>
            <a:chOff x="914496" y="4876762"/>
            <a:chExt cx="3500865" cy="1335746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3038438" y="4876762"/>
              <a:ext cx="1376923" cy="482663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带权空间距离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3038438" y="5729845"/>
              <a:ext cx="1376923" cy="482663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时间距离</a:t>
              </a: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914496" y="5283593"/>
              <a:ext cx="1376923" cy="482663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rPr>
                <a:t>时空距离</a:t>
              </a:r>
            </a:p>
          </p:txBody>
        </p:sp>
        <p:cxnSp>
          <p:nvCxnSpPr>
            <p:cNvPr id="10" name="直接箭头连接符 9"/>
            <p:cNvCxnSpPr>
              <a:stCxn id="20" idx="3"/>
              <a:endCxn id="8" idx="1"/>
            </p:cNvCxnSpPr>
            <p:nvPr/>
          </p:nvCxnSpPr>
          <p:spPr bwMode="auto">
            <a:xfrm flipV="1">
              <a:off x="2291419" y="5118094"/>
              <a:ext cx="747019" cy="406831"/>
            </a:xfrm>
            <a:prstGeom prst="straightConnector1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箭头连接符 12"/>
            <p:cNvCxnSpPr>
              <a:stCxn id="20" idx="3"/>
              <a:endCxn id="19" idx="1"/>
            </p:cNvCxnSpPr>
            <p:nvPr/>
          </p:nvCxnSpPr>
          <p:spPr bwMode="auto">
            <a:xfrm>
              <a:off x="2291419" y="5524925"/>
              <a:ext cx="747019" cy="446252"/>
            </a:xfrm>
            <a:prstGeom prst="straightConnector1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9" name="圆角矩形 28"/>
          <p:cNvSpPr/>
          <p:nvPr/>
        </p:nvSpPr>
        <p:spPr bwMode="auto">
          <a:xfrm>
            <a:off x="1976136" y="3661876"/>
            <a:ext cx="1376923" cy="482663"/>
          </a:xfrm>
          <a:prstGeom prst="roundRect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曼哈顿距离</a:t>
            </a:r>
          </a:p>
        </p:txBody>
      </p:sp>
      <p:sp>
        <p:nvSpPr>
          <p:cNvPr id="7" name="左弧形箭头 6"/>
          <p:cNvSpPr/>
          <p:nvPr/>
        </p:nvSpPr>
        <p:spPr bwMode="auto">
          <a:xfrm>
            <a:off x="1219288" y="2971813"/>
            <a:ext cx="756848" cy="2716138"/>
          </a:xfrm>
          <a:prstGeom prst="curved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990" y="1893926"/>
            <a:ext cx="3327911" cy="896421"/>
          </a:xfrm>
          <a:prstGeom prst="rect">
            <a:avLst/>
          </a:prstGeom>
        </p:spPr>
      </p:pic>
      <p:sp>
        <p:nvSpPr>
          <p:cNvPr id="5" name="禁止符 4"/>
          <p:cNvSpPr/>
          <p:nvPr/>
        </p:nvSpPr>
        <p:spPr bwMode="auto">
          <a:xfrm>
            <a:off x="2335822" y="3152279"/>
            <a:ext cx="682019" cy="586191"/>
          </a:xfrm>
          <a:prstGeom prst="noSmoking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4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宋体" panose="02010600030101010101" pitchFamily="2" charset="-122"/>
              </a:rPr>
              <a:t>汇报内容</a:t>
            </a:r>
          </a:p>
        </p:txBody>
      </p:sp>
      <p:sp>
        <p:nvSpPr>
          <p:cNvPr id="5124" name="AutoShape 40"/>
          <p:cNvSpPr>
            <a:spLocks/>
          </p:cNvSpPr>
          <p:nvPr/>
        </p:nvSpPr>
        <p:spPr bwMode="auto">
          <a:xfrm rot="5400000" flipH="1">
            <a:off x="-2014538" y="2103438"/>
            <a:ext cx="4030663" cy="37861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0 h 21600"/>
              <a:gd name="T10" fmla="*/ 0 w 21600"/>
              <a:gd name="T11" fmla="*/ 2147483646 h 21600"/>
              <a:gd name="T12" fmla="*/ 2147483646 w 21600"/>
              <a:gd name="T13" fmla="*/ 214748364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7713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10744" y="10800"/>
                </a:lnTo>
                <a:close/>
              </a:path>
            </a:pathLst>
          </a:cu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endParaRPr lang="zh-CN" altLang="en-US"/>
          </a:p>
        </p:txBody>
      </p:sp>
      <p:sp>
        <p:nvSpPr>
          <p:cNvPr id="5125" name="AutoShape 39"/>
          <p:cNvSpPr>
            <a:spLocks/>
          </p:cNvSpPr>
          <p:nvPr/>
        </p:nvSpPr>
        <p:spPr bwMode="auto">
          <a:xfrm rot="5400000">
            <a:off x="-2439193" y="1585118"/>
            <a:ext cx="4824412" cy="4768851"/>
          </a:xfrm>
          <a:custGeom>
            <a:avLst/>
            <a:gdLst>
              <a:gd name="T0" fmla="*/ 323 w 21600"/>
              <a:gd name="T1" fmla="*/ 10641 h 21600"/>
              <a:gd name="T2" fmla="*/ 10800 w 21600"/>
              <a:gd name="T3" fmla="*/ 322 h 21600"/>
              <a:gd name="T4" fmla="*/ 21276 w 21600"/>
              <a:gd name="T5" fmla="*/ 10641 h 21600"/>
              <a:gd name="T6" fmla="*/ 21598 w 21600"/>
              <a:gd name="T7" fmla="*/ 10636 h 21600"/>
              <a:gd name="T8" fmla="*/ 10799 w 21600"/>
              <a:gd name="T9" fmla="*/ 0 h 21600"/>
              <a:gd name="T10" fmla="*/ 1 w 21600"/>
              <a:gd name="T11" fmla="*/ 10636 h 21600"/>
              <a:gd name="T12" fmla="*/ 323 w 21600"/>
              <a:gd name="T13" fmla="*/ 10641 h 21600"/>
              <a:gd name="T14" fmla="*/ 401 w 21600"/>
              <a:gd name="T15" fmla="*/ 0 h 21600"/>
              <a:gd name="T16" fmla="*/ 21199 w 21600"/>
              <a:gd name="T17" fmla="*/ 1362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lnTo>
                  <a:pt x="323" y="10641"/>
                </a:ln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50000">
                <a:srgbClr val="E2E2E2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5126" name="AutoShape 45"/>
          <p:cNvSpPr>
            <a:spLocks noChangeArrowheads="1"/>
          </p:cNvSpPr>
          <p:nvPr/>
        </p:nvSpPr>
        <p:spPr bwMode="auto">
          <a:xfrm>
            <a:off x="1219200" y="1600200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选题背景与意义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7" name="AutoShape 45"/>
          <p:cNvSpPr>
            <a:spLocks noChangeArrowheads="1"/>
          </p:cNvSpPr>
          <p:nvPr/>
        </p:nvSpPr>
        <p:spPr bwMode="auto">
          <a:xfrm>
            <a:off x="1905000" y="2276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相关工作</a:t>
            </a:r>
          </a:p>
        </p:txBody>
      </p:sp>
      <p:sp>
        <p:nvSpPr>
          <p:cNvPr id="5128" name="AutoShape 45"/>
          <p:cNvSpPr>
            <a:spLocks noChangeArrowheads="1"/>
          </p:cNvSpPr>
          <p:nvPr/>
        </p:nvSpPr>
        <p:spPr bwMode="auto">
          <a:xfrm>
            <a:off x="2209800" y="29622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问题定义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9" name="AutoShape 45"/>
          <p:cNvSpPr>
            <a:spLocks noChangeArrowheads="1"/>
          </p:cNvSpPr>
          <p:nvPr/>
        </p:nvSpPr>
        <p:spPr bwMode="auto">
          <a:xfrm>
            <a:off x="2362200" y="36480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主要研究内容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0" name="AutoShape 45"/>
          <p:cNvSpPr>
            <a:spLocks noChangeArrowheads="1"/>
          </p:cNvSpPr>
          <p:nvPr/>
        </p:nvSpPr>
        <p:spPr bwMode="auto">
          <a:xfrm>
            <a:off x="2286000" y="43338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待解决的问题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1" name="AutoShape 45"/>
          <p:cNvSpPr>
            <a:spLocks noChangeArrowheads="1"/>
          </p:cNvSpPr>
          <p:nvPr/>
        </p:nvSpPr>
        <p:spPr bwMode="auto">
          <a:xfrm>
            <a:off x="1981200" y="50196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预期研究成果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2" name="AutoShape 45"/>
          <p:cNvSpPr>
            <a:spLocks noChangeArrowheads="1"/>
          </p:cNvSpPr>
          <p:nvPr/>
        </p:nvSpPr>
        <p:spPr bwMode="auto">
          <a:xfrm>
            <a:off x="1447800" y="5705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工作计划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" name="燕尾形箭头 4"/>
          <p:cNvSpPr/>
          <p:nvPr/>
        </p:nvSpPr>
        <p:spPr bwMode="auto">
          <a:xfrm>
            <a:off x="604579" y="1611314"/>
            <a:ext cx="597418" cy="416412"/>
          </a:xfrm>
          <a:prstGeom prst="notched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第四章 主要研究内容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57210" y="1910988"/>
            <a:ext cx="7543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/>
              <a:t>2</a:t>
            </a:r>
            <a:r>
              <a:rPr lang="zh-CN" altLang="en-US" sz="1600" dirty="0" smtClean="0"/>
              <a:t>）带权空间距离</a:t>
            </a:r>
            <a:endParaRPr lang="en-US" altLang="zh-CN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615462" y="4840271"/>
                <a:ext cx="4517583" cy="1085875"/>
              </a:xfrm>
              <a:prstGeom prst="rect">
                <a:avLst/>
              </a:prstGeom>
              <a:ln w="12700">
                <a:solidFill>
                  <a:srgbClr val="082B5E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 smtClean="0">
                    <a:latin typeface="Cambria Math" panose="02040503050406030204" pitchFamily="18" charset="0"/>
                  </a:rPr>
                  <a:t>带权空间距离</a:t>
                </a:r>
                <a:r>
                  <a:rPr lang="en-US" altLang="zh-CN" sz="1600" dirty="0" smtClean="0">
                    <a:latin typeface="Cambria Math" panose="02040503050406030204" pitchFamily="18" charset="0"/>
                  </a:rPr>
                  <a:t>=</a:t>
                </a:r>
                <a:r>
                  <a:rPr lang="zh-CN" altLang="en-US" sz="1600" dirty="0" smtClean="0">
                    <a:latin typeface="Cambria Math" panose="02040503050406030204" pitchFamily="18" charset="0"/>
                  </a:rPr>
                  <a:t>权值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1600" dirty="0" smtClean="0">
                    <a:latin typeface="Cambria Math" panose="02040503050406030204" pitchFamily="18" charset="0"/>
                  </a:rPr>
                  <a:t>景点</a:t>
                </a:r>
                <a:r>
                  <a:rPr lang="en-US" altLang="zh-CN" sz="1600" dirty="0" smtClean="0">
                    <a:latin typeface="Cambria Math" panose="02040503050406030204" pitchFamily="18" charset="0"/>
                  </a:rPr>
                  <a:t>p</a:t>
                </a:r>
                <a:r>
                  <a:rPr lang="en-US" altLang="zh-CN" sz="1600" baseline="-25000" dirty="0" smtClean="0">
                    <a:latin typeface="Cambria Math" panose="02040503050406030204" pitchFamily="18" charset="0"/>
                  </a:rPr>
                  <a:t>i</a:t>
                </a:r>
                <a:r>
                  <a:rPr lang="zh-CN" altLang="en-US" sz="1600" dirty="0" smtClean="0">
                    <a:latin typeface="Cambria Math" panose="02040503050406030204" pitchFamily="18" charset="0"/>
                  </a:rPr>
                  <a:t>和</a:t>
                </a:r>
                <a:r>
                  <a:rPr lang="en-US" altLang="zh-CN" sz="1600" dirty="0" err="1" smtClean="0">
                    <a:latin typeface="Cambria Math" panose="02040503050406030204" pitchFamily="18" charset="0"/>
                  </a:rPr>
                  <a:t>p</a:t>
                </a:r>
                <a:r>
                  <a:rPr lang="en-US" altLang="zh-CN" sz="1600" baseline="-25000" dirty="0" err="1">
                    <a:latin typeface="Cambria Math" panose="02040503050406030204" pitchFamily="18" charset="0"/>
                  </a:rPr>
                  <a:t>j</a:t>
                </a:r>
                <a:r>
                  <a:rPr lang="zh-CN" altLang="en-US" sz="1600" dirty="0" smtClean="0">
                    <a:latin typeface="Cambria Math" panose="02040503050406030204" pitchFamily="18" charset="0"/>
                  </a:rPr>
                  <a:t>的欧氏空间距离</a:t>
                </a:r>
                <a:endParaRPr lang="en-US" altLang="zh-CN" sz="1600" dirty="0" smtClean="0">
                  <a:latin typeface="Cambria Math" panose="02040503050406030204" pitchFamily="18" charset="0"/>
                </a:endParaRPr>
              </a:p>
              <a:p>
                <a:endParaRPr lang="en-US" altLang="zh-CN" sz="16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patial</m:t>
                          </m:r>
                        </m:sub>
                      </m:sSub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160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462" y="4840271"/>
                <a:ext cx="4517583" cy="1085875"/>
              </a:xfrm>
              <a:prstGeom prst="rect">
                <a:avLst/>
              </a:prstGeom>
              <a:blipFill>
                <a:blip r:embed="rId2"/>
                <a:stretch>
                  <a:fillRect l="-538" t="-1667"/>
                </a:stretch>
              </a:blipFill>
              <a:ln w="12700">
                <a:solidFill>
                  <a:srgbClr val="082B5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弧形箭头 18"/>
          <p:cNvSpPr/>
          <p:nvPr/>
        </p:nvSpPr>
        <p:spPr bwMode="auto">
          <a:xfrm>
            <a:off x="495488" y="3352802"/>
            <a:ext cx="1119974" cy="2285940"/>
          </a:xfrm>
          <a:prstGeom prst="curved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62" y="2273639"/>
            <a:ext cx="5703025" cy="224431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云形 6"/>
          <p:cNvSpPr/>
          <p:nvPr/>
        </p:nvSpPr>
        <p:spPr bwMode="auto">
          <a:xfrm>
            <a:off x="6314360" y="4767823"/>
            <a:ext cx="2086538" cy="1158323"/>
          </a:xfrm>
          <a:prstGeom prst="cloud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权值大小由</a:t>
            </a:r>
            <a:endParaRPr kumimoji="0" lang="en-US" altLang="zh-CN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</a:rPr>
              <a:t>景点对用户的</a:t>
            </a:r>
            <a:endParaRPr lang="en-US" altLang="zh-CN" sz="1400" dirty="0" smtClean="0">
              <a:solidFill>
                <a:schemeClr val="tx1"/>
              </a:solidFill>
              <a:latin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chemeClr val="tx1"/>
                </a:solidFill>
                <a:latin typeface="Arial" pitchFamily="34" charset="0"/>
              </a:rPr>
              <a:t>重要性</a:t>
            </a:r>
            <a:r>
              <a:rPr kumimoji="0" lang="zh-CN" alt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决定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3289" y="1413539"/>
            <a:ext cx="714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相似性算法设计：待查询轨迹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相似性查询结果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64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第四章 主要研究内容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7210" y="1910988"/>
            <a:ext cx="7543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（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）时间距离</a:t>
            </a:r>
            <a:endParaRPr lang="en-US" altLang="zh-CN" sz="1600" dirty="0" smtClean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219288" y="2474530"/>
                <a:ext cx="5486256" cy="1114664"/>
              </a:xfrm>
              <a:prstGeom prst="rect">
                <a:avLst/>
              </a:prstGeom>
              <a:ln w="12700">
                <a:solidFill>
                  <a:srgbClr val="082B5E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 smtClean="0">
                    <a:latin typeface="Cambria Math" panose="02040503050406030204" pitchFamily="18" charset="0"/>
                  </a:rPr>
                  <a:t>时间距离 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=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权值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1600" dirty="0">
                    <a:latin typeface="Cambria Math" panose="02040503050406030204" pitchFamily="18" charset="0"/>
                  </a:rPr>
                  <a:t>游览景点</a:t>
                </a:r>
                <a:r>
                  <a:rPr lang="en-US" altLang="zh-CN" sz="1600" dirty="0" smtClean="0">
                    <a:latin typeface="Cambria Math" panose="02040503050406030204" pitchFamily="18" charset="0"/>
                  </a:rPr>
                  <a:t>p</a:t>
                </a:r>
                <a:r>
                  <a:rPr lang="en-US" altLang="zh-CN" sz="1600" baseline="-25000" dirty="0" smtClean="0">
                    <a:latin typeface="Cambria Math" panose="02040503050406030204" pitchFamily="18" charset="0"/>
                  </a:rPr>
                  <a:t>i</a:t>
                </a:r>
                <a:r>
                  <a:rPr lang="zh-CN" altLang="en-US" sz="1600" dirty="0" smtClean="0">
                    <a:latin typeface="Cambria Math" panose="02040503050406030204" pitchFamily="18" charset="0"/>
                  </a:rPr>
                  <a:t>和</a:t>
                </a:r>
                <a:r>
                  <a:rPr lang="en-US" altLang="zh-CN" sz="1600" dirty="0" err="1" smtClean="0">
                    <a:latin typeface="Cambria Math" panose="02040503050406030204" pitchFamily="18" charset="0"/>
                  </a:rPr>
                  <a:t>p</a:t>
                </a:r>
                <a:r>
                  <a:rPr lang="en-US" altLang="zh-CN" sz="1600" baseline="-25000" dirty="0" err="1">
                    <a:latin typeface="Cambria Math" panose="02040503050406030204" pitchFamily="18" charset="0"/>
                  </a:rPr>
                  <a:t>j</a:t>
                </a:r>
                <a:r>
                  <a:rPr lang="zh-CN" altLang="en-US" sz="1600" dirty="0" smtClean="0">
                    <a:latin typeface="Cambria Math" panose="02040503050406030204" pitchFamily="18" charset="0"/>
                  </a:rPr>
                  <a:t>消耗的时间之差</a:t>
                </a:r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r>
                  <a:rPr lang="zh-CN" altLang="en-US" sz="1600" dirty="0">
                    <a:latin typeface="Cambria Math" panose="02040503050406030204" pitchFamily="18" charset="0"/>
                  </a:rPr>
                  <a:t> </a:t>
                </a:r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𝑡𝑒𝑚𝑝𝑜𝑟𝑎𝑙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endParaRPr lang="en-US" altLang="zh-CN" sz="1600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88" y="2474530"/>
                <a:ext cx="5486256" cy="1114664"/>
              </a:xfrm>
              <a:prstGeom prst="rect">
                <a:avLst/>
              </a:prstGeom>
              <a:blipFill>
                <a:blip r:embed="rId3"/>
                <a:stretch>
                  <a:fillRect l="-443" t="-1622"/>
                </a:stretch>
              </a:blipFill>
              <a:ln w="12700">
                <a:solidFill>
                  <a:srgbClr val="082B5E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858" y="3505198"/>
            <a:ext cx="2107483" cy="26192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08653" y="3235877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t</a:t>
            </a:r>
            <a:r>
              <a:rPr lang="en-US" altLang="zh-CN" sz="1200" baseline="-25000" dirty="0" smtClean="0"/>
              <a:t>1</a:t>
            </a:r>
            <a:r>
              <a:rPr lang="en-US" altLang="zh-CN" sz="1200" dirty="0" smtClean="0"/>
              <a:t>:2017-10-01 8:30</a:t>
            </a:r>
            <a:endParaRPr lang="zh-CN" altLang="en-US" sz="12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304616" y="4776212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t</a:t>
            </a:r>
            <a:r>
              <a:rPr lang="en-US" altLang="zh-CN" sz="1200" baseline="-25000" dirty="0"/>
              <a:t>2</a:t>
            </a:r>
            <a:r>
              <a:rPr lang="en-US" altLang="zh-CN" sz="1200" dirty="0" smtClean="0"/>
              <a:t>:2017-10-01 14:00</a:t>
            </a:r>
            <a:endParaRPr lang="zh-CN" altLang="en-US" sz="12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314966" y="5415251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t</a:t>
            </a:r>
            <a:r>
              <a:rPr lang="en-US" altLang="zh-CN" sz="1200" baseline="-25000" dirty="0"/>
              <a:t>3</a:t>
            </a:r>
            <a:r>
              <a:rPr lang="en-US" altLang="zh-CN" sz="1200" dirty="0" smtClean="0"/>
              <a:t>:2017-10-02 8:30</a:t>
            </a:r>
            <a:endParaRPr lang="zh-CN" altLang="en-US" sz="1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5314966" y="58474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t</a:t>
            </a:r>
            <a:r>
              <a:rPr lang="en-US" altLang="zh-CN" sz="1200" baseline="-25000" dirty="0"/>
              <a:t>4</a:t>
            </a:r>
            <a:r>
              <a:rPr lang="en-US" altLang="zh-CN" sz="1200" dirty="0" smtClean="0"/>
              <a:t>:2017-10-02 14:00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219288" y="4031567"/>
                <a:ext cx="350510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dirty="0">
                    <a:latin typeface="Cambria Math" panose="02040503050406030204" pitchFamily="18" charset="0"/>
                  </a:rPr>
                  <a:t>例：假设国家体育馆权值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Cambria Math" panose="02040503050406030204" pitchFamily="18" charset="0"/>
                  </a:rPr>
                  <a:t>=1</a:t>
                </a:r>
              </a:p>
              <a:p>
                <a:r>
                  <a:rPr lang="zh-CN" altLang="en-US" sz="1400" dirty="0">
                    <a:latin typeface="Cambria Math" panose="02040503050406030204" pitchFamily="18" charset="0"/>
                  </a:rPr>
                  <a:t>（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sz="1400" dirty="0">
                    <a:latin typeface="Cambria Math" panose="02040503050406030204" pitchFamily="18" charset="0"/>
                  </a:rPr>
                  <a:t>）用户计划在国体消耗的时间</a:t>
                </a:r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1400" dirty="0">
                    <a:latin typeface="Cambria Math" panose="02040503050406030204" pitchFamily="18" charset="0"/>
                  </a:rPr>
                  <a:t>=</a:t>
                </a:r>
                <a:r>
                  <a:rPr lang="zh-CN" altLang="en-US" sz="1400" dirty="0">
                    <a:latin typeface="Cambria Math" panose="02040503050406030204" pitchFamily="18" charset="0"/>
                  </a:rPr>
                  <a:t>抵达后海的时刻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-</a:t>
                </a:r>
                <a:r>
                  <a:rPr lang="zh-CN" altLang="en-US" sz="1400" dirty="0">
                    <a:latin typeface="Cambria Math" panose="02040503050406030204" pitchFamily="18" charset="0"/>
                  </a:rPr>
                  <a:t>抵达国体的时刻</a:t>
                </a:r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1400" dirty="0">
                    <a:latin typeface="Cambria Math" panose="02040503050406030204" pitchFamily="18" charset="0"/>
                  </a:rPr>
                  <a:t>=t</a:t>
                </a:r>
                <a:r>
                  <a:rPr lang="en-US" altLang="zh-CN" sz="1400" baseline="-25000" dirty="0">
                    <a:latin typeface="Cambria Math" panose="02040503050406030204" pitchFamily="18" charset="0"/>
                  </a:rPr>
                  <a:t>i+1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-t</a:t>
                </a:r>
                <a:r>
                  <a:rPr lang="en-US" altLang="zh-CN" sz="1400" baseline="-25000" dirty="0">
                    <a:latin typeface="Cambria Math" panose="02040503050406030204" pitchFamily="18" charset="0"/>
                  </a:rPr>
                  <a:t>i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=t</a:t>
                </a:r>
                <a:r>
                  <a:rPr lang="en-US" altLang="zh-CN" sz="1400" baseline="-25000" dirty="0">
                    <a:latin typeface="Cambria Math" panose="02040503050406030204" pitchFamily="18" charset="0"/>
                  </a:rPr>
                  <a:t>2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-t</a:t>
                </a:r>
                <a:r>
                  <a:rPr lang="en-US" altLang="zh-CN" sz="1400" baseline="-25000" dirty="0">
                    <a:latin typeface="Cambria Math" panose="02040503050406030204" pitchFamily="18" charset="0"/>
                  </a:rPr>
                  <a:t>1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=5.5h</a:t>
                </a:r>
              </a:p>
              <a:p>
                <a:r>
                  <a:rPr lang="zh-CN" altLang="en-US" sz="1400" dirty="0">
                    <a:latin typeface="Cambria Math" panose="02040503050406030204" pitchFamily="18" charset="0"/>
                  </a:rPr>
                  <a:t>（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400" dirty="0" smtClean="0">
                    <a:latin typeface="Cambria Math" panose="02040503050406030204" pitchFamily="18" charset="0"/>
                  </a:rPr>
                  <a:t>）数据库中某</a:t>
                </a:r>
                <a:r>
                  <a:rPr lang="zh-CN" altLang="en-US" sz="1400" dirty="0">
                    <a:latin typeface="Cambria Math" panose="02040503050406030204" pitchFamily="18" charset="0"/>
                  </a:rPr>
                  <a:t>条轨迹在</a:t>
                </a:r>
                <a:r>
                  <a:rPr lang="zh-CN" altLang="en-US" sz="1400" dirty="0" smtClean="0">
                    <a:latin typeface="Cambria Math" panose="02040503050406030204" pitchFamily="18" charset="0"/>
                  </a:rPr>
                  <a:t>国体消耗</a:t>
                </a:r>
                <a:r>
                  <a:rPr lang="zh-CN" altLang="en-US" sz="1400" dirty="0">
                    <a:latin typeface="Cambria Math" panose="02040503050406030204" pitchFamily="18" charset="0"/>
                  </a:rPr>
                  <a:t>的时间</a:t>
                </a:r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1400" dirty="0">
                    <a:latin typeface="Cambria Math" panose="02040503050406030204" pitchFamily="18" charset="0"/>
                  </a:rPr>
                  <a:t>=</a:t>
                </a:r>
                <a:r>
                  <a:rPr lang="zh-CN" altLang="en-US" sz="1400" dirty="0">
                    <a:latin typeface="Cambria Math" panose="02040503050406030204" pitchFamily="18" charset="0"/>
                  </a:rPr>
                  <a:t>抵达下一景点的时刻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-</a:t>
                </a:r>
                <a:r>
                  <a:rPr lang="zh-CN" altLang="en-US" sz="1400" dirty="0">
                    <a:latin typeface="Cambria Math" panose="02040503050406030204" pitchFamily="18" charset="0"/>
                  </a:rPr>
                  <a:t>抵达国体的时刻</a:t>
                </a:r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1400" dirty="0">
                    <a:latin typeface="Cambria Math" panose="02040503050406030204" pitchFamily="18" charset="0"/>
                  </a:rPr>
                  <a:t>=t</a:t>
                </a:r>
                <a:r>
                  <a:rPr lang="en-US" altLang="zh-CN" sz="1400" baseline="-25000" dirty="0">
                    <a:latin typeface="Cambria Math" panose="02040503050406030204" pitchFamily="18" charset="0"/>
                  </a:rPr>
                  <a:t>j+1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-t</a:t>
                </a:r>
                <a:r>
                  <a:rPr lang="en-US" altLang="zh-CN" sz="1400" baseline="-25000" dirty="0">
                    <a:latin typeface="Cambria Math" panose="02040503050406030204" pitchFamily="18" charset="0"/>
                  </a:rPr>
                  <a:t>j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=5h</a:t>
                </a:r>
              </a:p>
              <a:p>
                <a:r>
                  <a:rPr lang="zh-CN" altLang="en-US" sz="1400" dirty="0">
                    <a:latin typeface="Cambria Math" panose="02040503050406030204" pitchFamily="18" charset="0"/>
                  </a:rPr>
                  <a:t>（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sz="1400" dirty="0">
                    <a:latin typeface="Cambria Math" panose="02040503050406030204" pitchFamily="18" charset="0"/>
                  </a:rPr>
                  <a:t>）时间距离</a:t>
                </a:r>
                <a:r>
                  <a:rPr lang="en-US" altLang="zh-CN" sz="1400" dirty="0">
                    <a:latin typeface="Cambria Math" panose="02040503050406030204" pitchFamily="18" charset="0"/>
                  </a:rPr>
                  <a:t>=0.5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88" y="4031567"/>
                <a:ext cx="3505108" cy="1815882"/>
              </a:xfrm>
              <a:prstGeom prst="rect">
                <a:avLst/>
              </a:prstGeom>
              <a:blipFill>
                <a:blip r:embed="rId5"/>
                <a:stretch>
                  <a:fillRect l="-522" t="-671" b="-2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623289" y="1413539"/>
            <a:ext cx="714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相似性算法设计：待查询轨迹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相似性查询结果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44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第四章 主要研究内容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7210" y="1910988"/>
            <a:ext cx="7543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（</a:t>
            </a:r>
            <a:r>
              <a:rPr lang="en-US" altLang="zh-CN" sz="1600" dirty="0"/>
              <a:t>4</a:t>
            </a:r>
            <a:r>
              <a:rPr lang="zh-CN" altLang="en-US" sz="1600" dirty="0"/>
              <a:t>）时空距离</a:t>
            </a:r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18" y="2569906"/>
            <a:ext cx="6724471" cy="9449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3289" y="1413539"/>
            <a:ext cx="714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相似性算法设计：待查询轨迹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相似性查询结果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305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第四章 主要研究内容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3289" y="1413539"/>
            <a:ext cx="512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4.4 </a:t>
            </a:r>
            <a:r>
              <a:rPr lang="zh-CN" altLang="en-US" dirty="0" smtClean="0"/>
              <a:t>查询结果处理：相似性查询结果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推荐</a:t>
            </a:r>
            <a:r>
              <a:rPr lang="zh-CN" altLang="en-US" dirty="0"/>
              <a:t>路线</a:t>
            </a:r>
            <a:endParaRPr lang="en-US" altLang="zh-CN" dirty="0" smtClean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23</a:t>
            </a:fld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866801" y="2971812"/>
            <a:ext cx="7765846" cy="2859674"/>
            <a:chOff x="838230" y="1939709"/>
            <a:chExt cx="7765846" cy="2859674"/>
          </a:xfrm>
        </p:grpSpPr>
        <p:sp>
          <p:nvSpPr>
            <p:cNvPr id="9" name="右箭头 8"/>
            <p:cNvSpPr/>
            <p:nvPr/>
          </p:nvSpPr>
          <p:spPr bwMode="auto">
            <a:xfrm>
              <a:off x="3964938" y="2757051"/>
              <a:ext cx="609584" cy="402251"/>
            </a:xfrm>
            <a:prstGeom prst="rightArrow">
              <a:avLst/>
            </a:prstGeom>
            <a:ln>
              <a:headEnd type="none" w="med" len="med"/>
              <a:tailEnd type="triangle" w="med" len="med"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>
                <a:spcBef>
                  <a:spcPct val="50000"/>
                </a:spcBef>
              </a:pPr>
              <a:endParaRPr lang="zh-CN" altLang="en-US">
                <a:solidFill>
                  <a:schemeClr val="dk1"/>
                </a:solidFill>
                <a:latin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838230" y="1939709"/>
              <a:ext cx="2805387" cy="2317365"/>
              <a:chOff x="990694" y="3117010"/>
              <a:chExt cx="2805387" cy="2317365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694" y="3334085"/>
                <a:ext cx="2805387" cy="2100290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1672677" y="3117010"/>
                <a:ext cx="14414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/>
                  <a:t>相似性查询结果</a:t>
                </a:r>
                <a:endParaRPr lang="zh-CN" altLang="en-US" sz="1400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181584" y="1939709"/>
              <a:ext cx="3422492" cy="2859674"/>
              <a:chOff x="5257782" y="2830682"/>
              <a:chExt cx="3422492" cy="2859674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257782" y="3197149"/>
                <a:ext cx="3422492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/>
                  <a:t>L1:</a:t>
                </a:r>
              </a:p>
              <a:p>
                <a:r>
                  <a:rPr lang="zh-CN" altLang="en-US" sz="1600" dirty="0" smtClean="0"/>
                  <a:t>国家体育场</a:t>
                </a:r>
                <a:r>
                  <a:rPr lang="en-US" altLang="zh-CN" sz="1600" dirty="0" smtClean="0"/>
                  <a:t>(2017-10-01) </a:t>
                </a:r>
              </a:p>
              <a:p>
                <a:r>
                  <a:rPr lang="en-US" altLang="zh-CN" sz="1600" dirty="0" smtClean="0"/>
                  <a:t>-&gt;</a:t>
                </a:r>
                <a:r>
                  <a:rPr lang="zh-CN" altLang="en-US" sz="1600" dirty="0" smtClean="0"/>
                  <a:t>后海公园</a:t>
                </a:r>
                <a:r>
                  <a:rPr lang="en-US" altLang="zh-CN" sz="1600" dirty="0"/>
                  <a:t>(2017-10-01</a:t>
                </a:r>
                <a:r>
                  <a:rPr lang="en-US" altLang="zh-CN" sz="1600" dirty="0" smtClean="0"/>
                  <a:t>)</a:t>
                </a:r>
              </a:p>
              <a:p>
                <a:r>
                  <a:rPr lang="en-US" altLang="zh-CN" sz="16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-&gt;</a:t>
                </a:r>
                <a:r>
                  <a:rPr lang="zh-CN" altLang="en-US" sz="16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南锣鼓巷</a:t>
                </a:r>
                <a:r>
                  <a:rPr lang="en-US" altLang="zh-CN" sz="16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(2017-10-01</a:t>
                </a:r>
                <a:r>
                  <a:rPr lang="en-US" altLang="zh-CN" sz="16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)</a:t>
                </a:r>
              </a:p>
              <a:p>
                <a:r>
                  <a:rPr lang="en-US" altLang="zh-CN" sz="1600" dirty="0" smtClean="0"/>
                  <a:t>-&gt;</a:t>
                </a:r>
                <a:r>
                  <a:rPr lang="zh-CN" altLang="en-US" sz="1600" dirty="0" smtClean="0"/>
                  <a:t>故宫博物院</a:t>
                </a:r>
                <a:r>
                  <a:rPr lang="en-US" altLang="zh-CN" sz="1600" dirty="0"/>
                  <a:t>(</a:t>
                </a:r>
                <a:r>
                  <a:rPr lang="en-US" altLang="zh-CN" sz="1600" dirty="0" smtClean="0"/>
                  <a:t>2017-10-02)</a:t>
                </a:r>
                <a:r>
                  <a:rPr lang="zh-CN" altLang="en-US" sz="1600" dirty="0" smtClean="0"/>
                  <a:t>（必去）</a:t>
                </a:r>
                <a:endParaRPr lang="en-US" altLang="zh-CN" sz="1600" dirty="0" smtClean="0"/>
              </a:p>
              <a:p>
                <a:r>
                  <a:rPr lang="en-US" altLang="zh-CN" sz="1600" dirty="0" smtClean="0"/>
                  <a:t>-&gt;</a:t>
                </a:r>
                <a:r>
                  <a:rPr lang="zh-CN" altLang="en-US" sz="1600" dirty="0" smtClean="0"/>
                  <a:t>国家大剧院</a:t>
                </a:r>
                <a:r>
                  <a:rPr lang="en-US" altLang="zh-CN" sz="1600" dirty="0"/>
                  <a:t>(</a:t>
                </a:r>
                <a:r>
                  <a:rPr lang="en-US" altLang="zh-CN" sz="1600" dirty="0" smtClean="0"/>
                  <a:t>2017-10-02)</a:t>
                </a:r>
                <a:endParaRPr lang="zh-CN" altLang="en-US" sz="1600" dirty="0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5257782" y="4852969"/>
                <a:ext cx="3422492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/>
                  <a:t>L2: ……</a:t>
                </a:r>
                <a:endParaRPr lang="zh-CN" altLang="en-US" sz="1600" dirty="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257782" y="5351802"/>
                <a:ext cx="3422492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/>
                  <a:t>L3: ……</a:t>
                </a:r>
                <a:endParaRPr lang="zh-CN" altLang="en-US" sz="1600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324554" y="283068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/>
                  <a:t>推荐路线</a:t>
                </a:r>
                <a:endParaRPr lang="zh-CN" altLang="en-US" sz="1400" dirty="0"/>
              </a:p>
            </p:txBody>
          </p:sp>
        </p:grpSp>
      </p:grpSp>
      <p:sp>
        <p:nvSpPr>
          <p:cNvPr id="5" name="矩形 4"/>
          <p:cNvSpPr/>
          <p:nvPr/>
        </p:nvSpPr>
        <p:spPr>
          <a:xfrm>
            <a:off x="1116983" y="2222021"/>
            <a:ext cx="28765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Cambria Math" panose="02040503050406030204" pitchFamily="18" charset="0"/>
              </a:rPr>
              <a:t>聚类</a:t>
            </a:r>
            <a:r>
              <a:rPr lang="zh-CN" altLang="en-US" sz="1600" dirty="0">
                <a:latin typeface="Cambria Math" panose="02040503050406030204" pitchFamily="18" charset="0"/>
              </a:rPr>
              <a:t>：</a:t>
            </a:r>
            <a:r>
              <a:rPr lang="en-US" altLang="zh-CN" sz="1600" dirty="0">
                <a:latin typeface="Cambria Math" panose="02040503050406030204" pitchFamily="18" charset="0"/>
              </a:rPr>
              <a:t>k-means</a:t>
            </a:r>
            <a:r>
              <a:rPr lang="zh-CN" altLang="en-US" sz="1600" dirty="0">
                <a:latin typeface="Cambria Math" panose="02040503050406030204" pitchFamily="18" charset="0"/>
              </a:rPr>
              <a:t>，</a:t>
            </a:r>
            <a:r>
              <a:rPr lang="en-US" altLang="zh-CN" sz="1600" dirty="0">
                <a:latin typeface="Cambria Math" panose="02040503050406030204" pitchFamily="18" charset="0"/>
              </a:rPr>
              <a:t>DBSCAN</a:t>
            </a:r>
            <a:r>
              <a:rPr lang="en-US" altLang="zh-CN" sz="1600" dirty="0" smtClean="0">
                <a:latin typeface="Cambria Math" panose="02040503050406030204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47626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宋体" panose="02010600030101010101" pitchFamily="2" charset="-122"/>
              </a:rPr>
              <a:t>汇报内容</a:t>
            </a:r>
          </a:p>
        </p:txBody>
      </p:sp>
      <p:sp>
        <p:nvSpPr>
          <p:cNvPr id="5124" name="AutoShape 40"/>
          <p:cNvSpPr>
            <a:spLocks/>
          </p:cNvSpPr>
          <p:nvPr/>
        </p:nvSpPr>
        <p:spPr bwMode="auto">
          <a:xfrm rot="5400000" flipH="1">
            <a:off x="-2014538" y="2103438"/>
            <a:ext cx="4030663" cy="37861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0 h 21600"/>
              <a:gd name="T10" fmla="*/ 0 w 21600"/>
              <a:gd name="T11" fmla="*/ 2147483646 h 21600"/>
              <a:gd name="T12" fmla="*/ 2147483646 w 21600"/>
              <a:gd name="T13" fmla="*/ 214748364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7713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10744" y="10800"/>
                </a:lnTo>
                <a:close/>
              </a:path>
            </a:pathLst>
          </a:cu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endParaRPr lang="zh-CN" altLang="en-US"/>
          </a:p>
        </p:txBody>
      </p:sp>
      <p:sp>
        <p:nvSpPr>
          <p:cNvPr id="5125" name="AutoShape 39"/>
          <p:cNvSpPr>
            <a:spLocks/>
          </p:cNvSpPr>
          <p:nvPr/>
        </p:nvSpPr>
        <p:spPr bwMode="auto">
          <a:xfrm rot="5400000">
            <a:off x="-2439193" y="1585118"/>
            <a:ext cx="4824412" cy="4768851"/>
          </a:xfrm>
          <a:custGeom>
            <a:avLst/>
            <a:gdLst>
              <a:gd name="T0" fmla="*/ 323 w 21600"/>
              <a:gd name="T1" fmla="*/ 10641 h 21600"/>
              <a:gd name="T2" fmla="*/ 10800 w 21600"/>
              <a:gd name="T3" fmla="*/ 322 h 21600"/>
              <a:gd name="T4" fmla="*/ 21276 w 21600"/>
              <a:gd name="T5" fmla="*/ 10641 h 21600"/>
              <a:gd name="T6" fmla="*/ 21598 w 21600"/>
              <a:gd name="T7" fmla="*/ 10636 h 21600"/>
              <a:gd name="T8" fmla="*/ 10799 w 21600"/>
              <a:gd name="T9" fmla="*/ 0 h 21600"/>
              <a:gd name="T10" fmla="*/ 1 w 21600"/>
              <a:gd name="T11" fmla="*/ 10636 h 21600"/>
              <a:gd name="T12" fmla="*/ 323 w 21600"/>
              <a:gd name="T13" fmla="*/ 10641 h 21600"/>
              <a:gd name="T14" fmla="*/ 401 w 21600"/>
              <a:gd name="T15" fmla="*/ 0 h 21600"/>
              <a:gd name="T16" fmla="*/ 21199 w 21600"/>
              <a:gd name="T17" fmla="*/ 1362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lnTo>
                  <a:pt x="323" y="10641"/>
                </a:ln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50000">
                <a:srgbClr val="E2E2E2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5126" name="AutoShape 45"/>
          <p:cNvSpPr>
            <a:spLocks noChangeArrowheads="1"/>
          </p:cNvSpPr>
          <p:nvPr/>
        </p:nvSpPr>
        <p:spPr bwMode="auto">
          <a:xfrm>
            <a:off x="1219200" y="1600200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选题背景与意义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7" name="AutoShape 45"/>
          <p:cNvSpPr>
            <a:spLocks noChangeArrowheads="1"/>
          </p:cNvSpPr>
          <p:nvPr/>
        </p:nvSpPr>
        <p:spPr bwMode="auto">
          <a:xfrm>
            <a:off x="1905000" y="2276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相关工作</a:t>
            </a:r>
          </a:p>
        </p:txBody>
      </p:sp>
      <p:sp>
        <p:nvSpPr>
          <p:cNvPr id="5128" name="AutoShape 45"/>
          <p:cNvSpPr>
            <a:spLocks noChangeArrowheads="1"/>
          </p:cNvSpPr>
          <p:nvPr/>
        </p:nvSpPr>
        <p:spPr bwMode="auto">
          <a:xfrm>
            <a:off x="2209800" y="29622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问题定义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9" name="AutoShape 45"/>
          <p:cNvSpPr>
            <a:spLocks noChangeArrowheads="1"/>
          </p:cNvSpPr>
          <p:nvPr/>
        </p:nvSpPr>
        <p:spPr bwMode="auto">
          <a:xfrm>
            <a:off x="2362200" y="36480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主要研究内容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0" name="AutoShape 45"/>
          <p:cNvSpPr>
            <a:spLocks noChangeArrowheads="1"/>
          </p:cNvSpPr>
          <p:nvPr/>
        </p:nvSpPr>
        <p:spPr bwMode="auto">
          <a:xfrm>
            <a:off x="2286000" y="43338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待解决的问题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1" name="AutoShape 45"/>
          <p:cNvSpPr>
            <a:spLocks noChangeArrowheads="1"/>
          </p:cNvSpPr>
          <p:nvPr/>
        </p:nvSpPr>
        <p:spPr bwMode="auto">
          <a:xfrm>
            <a:off x="1981200" y="50196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预期研究成果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2" name="AutoShape 45"/>
          <p:cNvSpPr>
            <a:spLocks noChangeArrowheads="1"/>
          </p:cNvSpPr>
          <p:nvPr/>
        </p:nvSpPr>
        <p:spPr bwMode="auto">
          <a:xfrm>
            <a:off x="1447800" y="5705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工作计划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" name="燕尾形箭头 4"/>
          <p:cNvSpPr/>
          <p:nvPr/>
        </p:nvSpPr>
        <p:spPr bwMode="auto">
          <a:xfrm>
            <a:off x="1664865" y="4333875"/>
            <a:ext cx="597418" cy="416412"/>
          </a:xfrm>
          <a:prstGeom prst="notched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40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第五章 待解决的问题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6" y="1250864"/>
            <a:ext cx="3750203" cy="2418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47" name="文本框 46"/>
          <p:cNvSpPr txBox="1"/>
          <p:nvPr/>
        </p:nvSpPr>
        <p:spPr>
          <a:xfrm>
            <a:off x="685902" y="2971812"/>
            <a:ext cx="11079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文本挖掘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25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45" r="-6794"/>
          <a:stretch/>
        </p:blipFill>
        <p:spPr>
          <a:xfrm>
            <a:off x="4648198" y="1250864"/>
            <a:ext cx="3962296" cy="2418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文本框 47"/>
          <p:cNvSpPr txBox="1"/>
          <p:nvPr/>
        </p:nvSpPr>
        <p:spPr>
          <a:xfrm>
            <a:off x="4724396" y="13497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数据采集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3616" y="4111823"/>
            <a:ext cx="3750203" cy="1908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zh-CN" altLang="en-US" dirty="0"/>
              <a:t>算法</a:t>
            </a:r>
            <a:r>
              <a:rPr lang="zh-CN" altLang="en-US" dirty="0" smtClean="0"/>
              <a:t>设计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1600" dirty="0"/>
              <a:t>1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空间</a:t>
            </a:r>
            <a:r>
              <a:rPr lang="zh-CN" altLang="en-US" sz="1600" dirty="0"/>
              <a:t>距离</a:t>
            </a:r>
            <a:r>
              <a:rPr lang="zh-CN" altLang="en-US" sz="1600" dirty="0" smtClean="0"/>
              <a:t>与</a:t>
            </a:r>
            <a:r>
              <a:rPr lang="zh-CN" altLang="en-US" sz="1600" dirty="0"/>
              <a:t>时间</a:t>
            </a:r>
            <a:r>
              <a:rPr lang="zh-CN" altLang="en-US" sz="1600" dirty="0" smtClean="0"/>
              <a:t>距离</a:t>
            </a:r>
            <a:r>
              <a:rPr lang="zh-CN" altLang="en-US" sz="1600" dirty="0" smtClean="0"/>
              <a:t>比例的确定</a:t>
            </a:r>
            <a:endParaRPr lang="en-US" altLang="zh-CN" sz="1600" dirty="0" smtClean="0"/>
          </a:p>
          <a:p>
            <a:r>
              <a:rPr lang="en-US" altLang="zh-CN" sz="1600" dirty="0"/>
              <a:t>2</a:t>
            </a:r>
            <a:r>
              <a:rPr lang="en-US" altLang="zh-CN" sz="1600" dirty="0" smtClean="0"/>
              <a:t>.</a:t>
            </a:r>
            <a:r>
              <a:rPr lang="zh-CN" altLang="en-US" sz="1600" dirty="0"/>
              <a:t>其它因素</a:t>
            </a:r>
            <a:r>
              <a:rPr lang="zh-CN" altLang="en-US" sz="1600" dirty="0" smtClean="0"/>
              <a:t>的</a:t>
            </a:r>
            <a:r>
              <a:rPr lang="zh-CN" altLang="en-US" sz="1600" dirty="0" smtClean="0"/>
              <a:t>考虑</a:t>
            </a:r>
            <a:endParaRPr lang="en-US" altLang="zh-CN" sz="16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</a:t>
            </a:r>
            <a:r>
              <a:rPr lang="zh-CN" altLang="en-US" sz="1400" dirty="0" smtClean="0"/>
              <a:t>交通</a:t>
            </a:r>
            <a:r>
              <a:rPr lang="zh-CN" altLang="en-US" sz="1400" dirty="0"/>
              <a:t>、季节、</a:t>
            </a:r>
            <a:r>
              <a:rPr lang="zh-CN" altLang="en-US" sz="1400" dirty="0" smtClean="0"/>
              <a:t>天气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4648198" y="4111823"/>
            <a:ext cx="3962296" cy="1908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zh-CN" altLang="en-US" dirty="0"/>
              <a:t>完善其它推荐功能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400" dirty="0"/>
              <a:t>出行装备</a:t>
            </a:r>
            <a:r>
              <a:rPr lang="zh-CN" altLang="en-US" sz="1400" dirty="0"/>
              <a:t>、</a:t>
            </a:r>
            <a:r>
              <a:rPr lang="zh-CN" altLang="en-US" sz="1400" dirty="0"/>
              <a:t>餐饮、</a:t>
            </a:r>
            <a:r>
              <a:rPr lang="zh-CN" altLang="en-US" sz="1400" dirty="0" smtClean="0"/>
              <a:t>住宿等信息的推荐</a:t>
            </a:r>
            <a:endParaRPr lang="en-US" altLang="zh-CN" sz="1400" dirty="0" smtClean="0"/>
          </a:p>
          <a:p>
            <a:endParaRPr lang="en-US" altLang="zh-CN" sz="1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72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宋体" panose="02010600030101010101" pitchFamily="2" charset="-122"/>
              </a:rPr>
              <a:t>汇报内容</a:t>
            </a:r>
          </a:p>
        </p:txBody>
      </p:sp>
      <p:sp>
        <p:nvSpPr>
          <p:cNvPr id="5124" name="AutoShape 40"/>
          <p:cNvSpPr>
            <a:spLocks/>
          </p:cNvSpPr>
          <p:nvPr/>
        </p:nvSpPr>
        <p:spPr bwMode="auto">
          <a:xfrm rot="5400000" flipH="1">
            <a:off x="-2014538" y="2103438"/>
            <a:ext cx="4030663" cy="37861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0 h 21600"/>
              <a:gd name="T10" fmla="*/ 0 w 21600"/>
              <a:gd name="T11" fmla="*/ 2147483646 h 21600"/>
              <a:gd name="T12" fmla="*/ 2147483646 w 21600"/>
              <a:gd name="T13" fmla="*/ 214748364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7713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10744" y="10800"/>
                </a:lnTo>
                <a:close/>
              </a:path>
            </a:pathLst>
          </a:cu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endParaRPr lang="zh-CN" altLang="en-US"/>
          </a:p>
        </p:txBody>
      </p:sp>
      <p:sp>
        <p:nvSpPr>
          <p:cNvPr id="5125" name="AutoShape 39"/>
          <p:cNvSpPr>
            <a:spLocks/>
          </p:cNvSpPr>
          <p:nvPr/>
        </p:nvSpPr>
        <p:spPr bwMode="auto">
          <a:xfrm rot="5400000">
            <a:off x="-2439193" y="1585118"/>
            <a:ext cx="4824412" cy="4768851"/>
          </a:xfrm>
          <a:custGeom>
            <a:avLst/>
            <a:gdLst>
              <a:gd name="T0" fmla="*/ 323 w 21600"/>
              <a:gd name="T1" fmla="*/ 10641 h 21600"/>
              <a:gd name="T2" fmla="*/ 10800 w 21600"/>
              <a:gd name="T3" fmla="*/ 322 h 21600"/>
              <a:gd name="T4" fmla="*/ 21276 w 21600"/>
              <a:gd name="T5" fmla="*/ 10641 h 21600"/>
              <a:gd name="T6" fmla="*/ 21598 w 21600"/>
              <a:gd name="T7" fmla="*/ 10636 h 21600"/>
              <a:gd name="T8" fmla="*/ 10799 w 21600"/>
              <a:gd name="T9" fmla="*/ 0 h 21600"/>
              <a:gd name="T10" fmla="*/ 1 w 21600"/>
              <a:gd name="T11" fmla="*/ 10636 h 21600"/>
              <a:gd name="T12" fmla="*/ 323 w 21600"/>
              <a:gd name="T13" fmla="*/ 10641 h 21600"/>
              <a:gd name="T14" fmla="*/ 401 w 21600"/>
              <a:gd name="T15" fmla="*/ 0 h 21600"/>
              <a:gd name="T16" fmla="*/ 21199 w 21600"/>
              <a:gd name="T17" fmla="*/ 1362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lnTo>
                  <a:pt x="323" y="10641"/>
                </a:ln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50000">
                <a:srgbClr val="E2E2E2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5126" name="AutoShape 45"/>
          <p:cNvSpPr>
            <a:spLocks noChangeArrowheads="1"/>
          </p:cNvSpPr>
          <p:nvPr/>
        </p:nvSpPr>
        <p:spPr bwMode="auto">
          <a:xfrm>
            <a:off x="1219200" y="1600200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选题背景与意义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7" name="AutoShape 45"/>
          <p:cNvSpPr>
            <a:spLocks noChangeArrowheads="1"/>
          </p:cNvSpPr>
          <p:nvPr/>
        </p:nvSpPr>
        <p:spPr bwMode="auto">
          <a:xfrm>
            <a:off x="1905000" y="2276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相关工作</a:t>
            </a:r>
          </a:p>
        </p:txBody>
      </p:sp>
      <p:sp>
        <p:nvSpPr>
          <p:cNvPr id="5128" name="AutoShape 45"/>
          <p:cNvSpPr>
            <a:spLocks noChangeArrowheads="1"/>
          </p:cNvSpPr>
          <p:nvPr/>
        </p:nvSpPr>
        <p:spPr bwMode="auto">
          <a:xfrm>
            <a:off x="2209800" y="29622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问题定义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9" name="AutoShape 45"/>
          <p:cNvSpPr>
            <a:spLocks noChangeArrowheads="1"/>
          </p:cNvSpPr>
          <p:nvPr/>
        </p:nvSpPr>
        <p:spPr bwMode="auto">
          <a:xfrm>
            <a:off x="2362200" y="36480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主要研究内容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0" name="AutoShape 45"/>
          <p:cNvSpPr>
            <a:spLocks noChangeArrowheads="1"/>
          </p:cNvSpPr>
          <p:nvPr/>
        </p:nvSpPr>
        <p:spPr bwMode="auto">
          <a:xfrm>
            <a:off x="2286000" y="43338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待解决的问题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1" name="AutoShape 45"/>
          <p:cNvSpPr>
            <a:spLocks noChangeArrowheads="1"/>
          </p:cNvSpPr>
          <p:nvPr/>
        </p:nvSpPr>
        <p:spPr bwMode="auto">
          <a:xfrm>
            <a:off x="1981200" y="50196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预期研究成果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2" name="AutoShape 45"/>
          <p:cNvSpPr>
            <a:spLocks noChangeArrowheads="1"/>
          </p:cNvSpPr>
          <p:nvPr/>
        </p:nvSpPr>
        <p:spPr bwMode="auto">
          <a:xfrm>
            <a:off x="1447800" y="5705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工作计划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" name="燕尾形箭头 4"/>
          <p:cNvSpPr/>
          <p:nvPr/>
        </p:nvSpPr>
        <p:spPr bwMode="auto">
          <a:xfrm>
            <a:off x="1340126" y="5041455"/>
            <a:ext cx="597418" cy="416412"/>
          </a:xfrm>
          <a:prstGeom prst="notched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11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第六章 预期研究成果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219288" y="1472736"/>
            <a:ext cx="5244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预期研究成果：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、获取国内各个景区的旅游轨迹数据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、改进经典轨迹相似性算法，用于旅游路线推荐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、基于以上工作，设计实现旅游路线推荐系统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52" y="4057586"/>
            <a:ext cx="4162903" cy="1789819"/>
          </a:xfrm>
          <a:prstGeom prst="rect">
            <a:avLst/>
          </a:prstGeom>
        </p:spPr>
      </p:pic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329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宋体" panose="02010600030101010101" pitchFamily="2" charset="-122"/>
              </a:rPr>
              <a:t>汇报内容</a:t>
            </a:r>
          </a:p>
        </p:txBody>
      </p:sp>
      <p:sp>
        <p:nvSpPr>
          <p:cNvPr id="5124" name="AutoShape 40"/>
          <p:cNvSpPr>
            <a:spLocks/>
          </p:cNvSpPr>
          <p:nvPr/>
        </p:nvSpPr>
        <p:spPr bwMode="auto">
          <a:xfrm rot="5400000" flipH="1">
            <a:off x="-2014538" y="2103438"/>
            <a:ext cx="4030663" cy="37861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0 h 21600"/>
              <a:gd name="T10" fmla="*/ 0 w 21600"/>
              <a:gd name="T11" fmla="*/ 2147483646 h 21600"/>
              <a:gd name="T12" fmla="*/ 2147483646 w 21600"/>
              <a:gd name="T13" fmla="*/ 214748364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7713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10744" y="10800"/>
                </a:lnTo>
                <a:close/>
              </a:path>
            </a:pathLst>
          </a:cu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endParaRPr lang="zh-CN" altLang="en-US"/>
          </a:p>
        </p:txBody>
      </p:sp>
      <p:sp>
        <p:nvSpPr>
          <p:cNvPr id="5125" name="AutoShape 39"/>
          <p:cNvSpPr>
            <a:spLocks/>
          </p:cNvSpPr>
          <p:nvPr/>
        </p:nvSpPr>
        <p:spPr bwMode="auto">
          <a:xfrm rot="5400000">
            <a:off x="-2439193" y="1585118"/>
            <a:ext cx="4824412" cy="4768851"/>
          </a:xfrm>
          <a:custGeom>
            <a:avLst/>
            <a:gdLst>
              <a:gd name="T0" fmla="*/ 323 w 21600"/>
              <a:gd name="T1" fmla="*/ 10641 h 21600"/>
              <a:gd name="T2" fmla="*/ 10800 w 21600"/>
              <a:gd name="T3" fmla="*/ 322 h 21600"/>
              <a:gd name="T4" fmla="*/ 21276 w 21600"/>
              <a:gd name="T5" fmla="*/ 10641 h 21600"/>
              <a:gd name="T6" fmla="*/ 21598 w 21600"/>
              <a:gd name="T7" fmla="*/ 10636 h 21600"/>
              <a:gd name="T8" fmla="*/ 10799 w 21600"/>
              <a:gd name="T9" fmla="*/ 0 h 21600"/>
              <a:gd name="T10" fmla="*/ 1 w 21600"/>
              <a:gd name="T11" fmla="*/ 10636 h 21600"/>
              <a:gd name="T12" fmla="*/ 323 w 21600"/>
              <a:gd name="T13" fmla="*/ 10641 h 21600"/>
              <a:gd name="T14" fmla="*/ 401 w 21600"/>
              <a:gd name="T15" fmla="*/ 0 h 21600"/>
              <a:gd name="T16" fmla="*/ 21199 w 21600"/>
              <a:gd name="T17" fmla="*/ 1362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lnTo>
                  <a:pt x="323" y="10641"/>
                </a:ln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50000">
                <a:srgbClr val="E2E2E2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5126" name="AutoShape 45"/>
          <p:cNvSpPr>
            <a:spLocks noChangeArrowheads="1"/>
          </p:cNvSpPr>
          <p:nvPr/>
        </p:nvSpPr>
        <p:spPr bwMode="auto">
          <a:xfrm>
            <a:off x="1219200" y="1600200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选题背景与意义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7" name="AutoShape 45"/>
          <p:cNvSpPr>
            <a:spLocks noChangeArrowheads="1"/>
          </p:cNvSpPr>
          <p:nvPr/>
        </p:nvSpPr>
        <p:spPr bwMode="auto">
          <a:xfrm>
            <a:off x="1905000" y="2276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相关工作</a:t>
            </a:r>
          </a:p>
        </p:txBody>
      </p:sp>
      <p:sp>
        <p:nvSpPr>
          <p:cNvPr id="5128" name="AutoShape 45"/>
          <p:cNvSpPr>
            <a:spLocks noChangeArrowheads="1"/>
          </p:cNvSpPr>
          <p:nvPr/>
        </p:nvSpPr>
        <p:spPr bwMode="auto">
          <a:xfrm>
            <a:off x="2209800" y="29622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问题定义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9" name="AutoShape 45"/>
          <p:cNvSpPr>
            <a:spLocks noChangeArrowheads="1"/>
          </p:cNvSpPr>
          <p:nvPr/>
        </p:nvSpPr>
        <p:spPr bwMode="auto">
          <a:xfrm>
            <a:off x="2362200" y="36480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主要研究内容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0" name="AutoShape 45"/>
          <p:cNvSpPr>
            <a:spLocks noChangeArrowheads="1"/>
          </p:cNvSpPr>
          <p:nvPr/>
        </p:nvSpPr>
        <p:spPr bwMode="auto">
          <a:xfrm>
            <a:off x="2286000" y="43338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待解决的问题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1" name="AutoShape 45"/>
          <p:cNvSpPr>
            <a:spLocks noChangeArrowheads="1"/>
          </p:cNvSpPr>
          <p:nvPr/>
        </p:nvSpPr>
        <p:spPr bwMode="auto">
          <a:xfrm>
            <a:off x="1981200" y="50196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预期研究成果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2" name="AutoShape 45"/>
          <p:cNvSpPr>
            <a:spLocks noChangeArrowheads="1"/>
          </p:cNvSpPr>
          <p:nvPr/>
        </p:nvSpPr>
        <p:spPr bwMode="auto">
          <a:xfrm>
            <a:off x="1447800" y="5705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工作计划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" name="燕尾形箭头 4"/>
          <p:cNvSpPr/>
          <p:nvPr/>
        </p:nvSpPr>
        <p:spPr bwMode="auto">
          <a:xfrm>
            <a:off x="763070" y="5705475"/>
            <a:ext cx="597418" cy="416412"/>
          </a:xfrm>
          <a:prstGeom prst="notched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436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工作计划</a:t>
            </a:r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0" y="2500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6629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6630" name="Rectangle 11"/>
          <p:cNvSpPr>
            <a:spLocks noChangeArrowheads="1"/>
          </p:cNvSpPr>
          <p:nvPr/>
        </p:nvSpPr>
        <p:spPr bwMode="auto">
          <a:xfrm>
            <a:off x="0" y="16478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649671"/>
            <a:ext cx="7391326" cy="4501632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29</a:t>
            </a:fld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第一章 选题背景与意义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74" y="2568198"/>
            <a:ext cx="5948698" cy="411302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639" y="1137378"/>
            <a:ext cx="1398917" cy="24882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371684" y="1093346"/>
            <a:ext cx="1400031" cy="24882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59" b="4036"/>
          <a:stretch/>
        </p:blipFill>
        <p:spPr>
          <a:xfrm>
            <a:off x="274115" y="3736687"/>
            <a:ext cx="1650444" cy="1825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7924712" y="1828842"/>
            <a:ext cx="553998" cy="34778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lang="zh-CN" altLang="en-US" sz="2400" dirty="0" smtClean="0"/>
              <a:t>移动对象轨迹相似性查询</a:t>
            </a:r>
            <a:endParaRPr lang="zh-CN" altLang="en-US" sz="2400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203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219200" y="2971800"/>
            <a:ext cx="6400800" cy="3810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chemeClr val="bg1"/>
                </a:solidFill>
                <a:ea typeface="宋体" panose="02010600030101010101" pitchFamily="2" charset="-122"/>
              </a:rPr>
              <a:t>Northeastern University</a:t>
            </a:r>
          </a:p>
        </p:txBody>
      </p:sp>
      <p:sp>
        <p:nvSpPr>
          <p:cNvPr id="27651" name="WordArt 3"/>
          <p:cNvSpPr>
            <a:spLocks noChangeArrowheads="1" noChangeShapeType="1" noTextEdit="1"/>
          </p:cNvSpPr>
          <p:nvPr/>
        </p:nvSpPr>
        <p:spPr bwMode="auto">
          <a:xfrm>
            <a:off x="1828872" y="3429000"/>
            <a:ext cx="5638734" cy="660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5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71842" dir="2700000" algn="ctr" rotWithShape="0">
                    <a:schemeClr val="bg2">
                      <a:alpha val="5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谢谢</a:t>
            </a:r>
            <a:r>
              <a:rPr lang="zh-CN" altLang="en-US" sz="5400" b="1" kern="10" dirty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71842" dir="2700000" algn="ctr" rotWithShape="0">
                    <a:schemeClr val="bg2">
                      <a:alpha val="5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各位</a:t>
            </a:r>
            <a:r>
              <a:rPr lang="zh-CN" altLang="en-US" sz="5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71842" dir="2700000" algn="ctr" rotWithShape="0">
                    <a:schemeClr val="bg2">
                      <a:alpha val="5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老师指导！</a:t>
            </a:r>
            <a:endParaRPr lang="zh-CN" altLang="en-US" sz="54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1"/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96F9A-D870-4BA0-8FBC-91E5875D428F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宋体" panose="02010600030101010101" pitchFamily="2" charset="-122"/>
              </a:rPr>
              <a:t>汇报内容</a:t>
            </a:r>
          </a:p>
        </p:txBody>
      </p:sp>
      <p:sp>
        <p:nvSpPr>
          <p:cNvPr id="5124" name="AutoShape 40"/>
          <p:cNvSpPr>
            <a:spLocks/>
          </p:cNvSpPr>
          <p:nvPr/>
        </p:nvSpPr>
        <p:spPr bwMode="auto">
          <a:xfrm rot="5400000" flipH="1">
            <a:off x="-2014538" y="2103438"/>
            <a:ext cx="4030663" cy="37861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0 h 21600"/>
              <a:gd name="T10" fmla="*/ 0 w 21600"/>
              <a:gd name="T11" fmla="*/ 2147483646 h 21600"/>
              <a:gd name="T12" fmla="*/ 2147483646 w 21600"/>
              <a:gd name="T13" fmla="*/ 2147483646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7713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10744" y="10800"/>
                </a:lnTo>
                <a:close/>
              </a:path>
            </a:pathLst>
          </a:custGeom>
          <a:solidFill>
            <a:srgbClr val="FF000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endParaRPr lang="zh-CN" altLang="en-US"/>
          </a:p>
        </p:txBody>
      </p:sp>
      <p:sp>
        <p:nvSpPr>
          <p:cNvPr id="5125" name="AutoShape 39"/>
          <p:cNvSpPr>
            <a:spLocks/>
          </p:cNvSpPr>
          <p:nvPr/>
        </p:nvSpPr>
        <p:spPr bwMode="auto">
          <a:xfrm rot="5400000">
            <a:off x="-2439193" y="1585118"/>
            <a:ext cx="4824412" cy="4768851"/>
          </a:xfrm>
          <a:custGeom>
            <a:avLst/>
            <a:gdLst>
              <a:gd name="T0" fmla="*/ 323 w 21600"/>
              <a:gd name="T1" fmla="*/ 10641 h 21600"/>
              <a:gd name="T2" fmla="*/ 10800 w 21600"/>
              <a:gd name="T3" fmla="*/ 322 h 21600"/>
              <a:gd name="T4" fmla="*/ 21276 w 21600"/>
              <a:gd name="T5" fmla="*/ 10641 h 21600"/>
              <a:gd name="T6" fmla="*/ 21598 w 21600"/>
              <a:gd name="T7" fmla="*/ 10636 h 21600"/>
              <a:gd name="T8" fmla="*/ 10799 w 21600"/>
              <a:gd name="T9" fmla="*/ 0 h 21600"/>
              <a:gd name="T10" fmla="*/ 1 w 21600"/>
              <a:gd name="T11" fmla="*/ 10636 h 21600"/>
              <a:gd name="T12" fmla="*/ 323 w 21600"/>
              <a:gd name="T13" fmla="*/ 10641 h 21600"/>
              <a:gd name="T14" fmla="*/ 401 w 21600"/>
              <a:gd name="T15" fmla="*/ 0 h 21600"/>
              <a:gd name="T16" fmla="*/ 21199 w 21600"/>
              <a:gd name="T17" fmla="*/ 1362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lnTo>
                  <a:pt x="323" y="10641"/>
                </a:lnTo>
                <a:close/>
              </a:path>
            </a:pathLst>
          </a:custGeom>
          <a:gradFill rotWithShape="1">
            <a:gsLst>
              <a:gs pos="0">
                <a:schemeClr val="bg2"/>
              </a:gs>
              <a:gs pos="50000">
                <a:srgbClr val="E2E2E2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5126" name="AutoShape 45"/>
          <p:cNvSpPr>
            <a:spLocks noChangeArrowheads="1"/>
          </p:cNvSpPr>
          <p:nvPr/>
        </p:nvSpPr>
        <p:spPr bwMode="auto">
          <a:xfrm>
            <a:off x="1219200" y="1600200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选题背景与意义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7" name="AutoShape 45"/>
          <p:cNvSpPr>
            <a:spLocks noChangeArrowheads="1"/>
          </p:cNvSpPr>
          <p:nvPr/>
        </p:nvSpPr>
        <p:spPr bwMode="auto">
          <a:xfrm>
            <a:off x="1905000" y="2276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相关工作</a:t>
            </a:r>
          </a:p>
        </p:txBody>
      </p:sp>
      <p:sp>
        <p:nvSpPr>
          <p:cNvPr id="5128" name="AutoShape 45"/>
          <p:cNvSpPr>
            <a:spLocks noChangeArrowheads="1"/>
          </p:cNvSpPr>
          <p:nvPr/>
        </p:nvSpPr>
        <p:spPr bwMode="auto">
          <a:xfrm>
            <a:off x="2209800" y="29622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问题定义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29" name="AutoShape 45"/>
          <p:cNvSpPr>
            <a:spLocks noChangeArrowheads="1"/>
          </p:cNvSpPr>
          <p:nvPr/>
        </p:nvSpPr>
        <p:spPr bwMode="auto">
          <a:xfrm>
            <a:off x="2362200" y="36480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主要研究内容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0" name="AutoShape 45"/>
          <p:cNvSpPr>
            <a:spLocks noChangeArrowheads="1"/>
          </p:cNvSpPr>
          <p:nvPr/>
        </p:nvSpPr>
        <p:spPr bwMode="auto">
          <a:xfrm>
            <a:off x="2286000" y="43338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待解决的问题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1" name="AutoShape 45"/>
          <p:cNvSpPr>
            <a:spLocks noChangeArrowheads="1"/>
          </p:cNvSpPr>
          <p:nvPr/>
        </p:nvSpPr>
        <p:spPr bwMode="auto">
          <a:xfrm>
            <a:off x="1981200" y="50196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预期研究成果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132" name="AutoShape 45"/>
          <p:cNvSpPr>
            <a:spLocks noChangeArrowheads="1"/>
          </p:cNvSpPr>
          <p:nvPr/>
        </p:nvSpPr>
        <p:spPr bwMode="auto">
          <a:xfrm>
            <a:off x="1447800" y="5705475"/>
            <a:ext cx="4343400" cy="46672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800" b="1" dirty="0" smtClean="0">
                <a:solidFill>
                  <a:schemeClr val="tx2"/>
                </a:solidFill>
                <a:latin typeface="Arial Unicode MS" panose="020B0604020202020204" pitchFamily="34" charset="-122"/>
                <a:ea typeface="宋体" panose="02010600030101010101" pitchFamily="2" charset="-122"/>
              </a:rPr>
              <a:t>工作计划</a:t>
            </a:r>
            <a:endParaRPr lang="zh-CN" altLang="en-US" sz="2800" b="1" dirty="0">
              <a:solidFill>
                <a:schemeClr val="tx2"/>
              </a:solidFill>
              <a:latin typeface="Arial Unicode MS" panose="020B0604020202020204" pitchFamily="34" charset="-122"/>
              <a:ea typeface="宋体" panose="02010600030101010101" pitchFamily="2" charset="-122"/>
            </a:endParaRPr>
          </a:p>
        </p:txBody>
      </p:sp>
      <p:sp>
        <p:nvSpPr>
          <p:cNvPr id="5" name="燕尾形箭头 4"/>
          <p:cNvSpPr/>
          <p:nvPr/>
        </p:nvSpPr>
        <p:spPr bwMode="auto">
          <a:xfrm>
            <a:off x="1209771" y="2276475"/>
            <a:ext cx="597418" cy="416412"/>
          </a:xfrm>
          <a:prstGeom prst="notchedRight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344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第二章 相关工作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3288" y="1413539"/>
            <a:ext cx="775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2.1 </a:t>
            </a:r>
            <a:r>
              <a:rPr lang="zh-CN" altLang="en-US" dirty="0" smtClean="0"/>
              <a:t>轨迹相似性查询</a:t>
            </a:r>
            <a:endParaRPr lang="en-US" altLang="zh-CN" sz="16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10" y="2743218"/>
            <a:ext cx="8358340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30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87796" y="1987041"/>
            <a:ext cx="76176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2.2.1 </a:t>
            </a:r>
            <a:r>
              <a:rPr lang="zh-CN" altLang="en-US" sz="1600" dirty="0" smtClean="0"/>
              <a:t>欧氏距离函数</a:t>
            </a:r>
            <a:r>
              <a:rPr lang="en-US" altLang="zh-CN" sz="1600" dirty="0" smtClean="0"/>
              <a:t>(</a:t>
            </a:r>
            <a:r>
              <a:rPr lang="en-US" altLang="zh-CN" sz="1600" dirty="0"/>
              <a:t>Euclidean Distance</a:t>
            </a:r>
            <a:r>
              <a:rPr lang="zh-CN" altLang="en-US" sz="1600" dirty="0"/>
              <a:t>，</a:t>
            </a:r>
            <a:r>
              <a:rPr lang="en-US" altLang="zh-CN" sz="1600" dirty="0"/>
              <a:t>EU)</a:t>
            </a:r>
          </a:p>
          <a:p>
            <a:endParaRPr lang="en-US" altLang="zh-CN" sz="1600" dirty="0"/>
          </a:p>
          <a:p>
            <a:r>
              <a:rPr lang="zh-CN" altLang="en-US" sz="1400" dirty="0" smtClean="0"/>
              <a:t>      算法：计算两条轨迹对应点距离之和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      优点</a:t>
            </a:r>
            <a:r>
              <a:rPr lang="zh-CN" altLang="en-US" sz="1400" dirty="0"/>
              <a:t>：时间复杂度</a:t>
            </a:r>
            <a:r>
              <a:rPr lang="zh-CN" altLang="en-US" sz="1400" dirty="0" smtClean="0"/>
              <a:t>低</a:t>
            </a:r>
            <a:endParaRPr lang="en-US" altLang="zh-CN" sz="1400" dirty="0"/>
          </a:p>
          <a:p>
            <a:r>
              <a:rPr lang="zh-CN" altLang="en-US" sz="1400" dirty="0" smtClean="0"/>
              <a:t>      缺点</a:t>
            </a:r>
            <a:r>
              <a:rPr lang="zh-CN" altLang="en-US" sz="1400" dirty="0"/>
              <a:t>：不能处理局部时间偏移，不能抵抗噪声</a:t>
            </a:r>
            <a:r>
              <a:rPr lang="en-US" altLang="zh-CN" sz="1400" dirty="0"/>
              <a:t>…</a:t>
            </a: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第二章 相关工作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3288" y="1413539"/>
            <a:ext cx="775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轨迹相似性查询函数</a:t>
            </a:r>
            <a:endParaRPr lang="en-US" altLang="zh-CN" sz="1600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-1" r="-962"/>
          <a:stretch/>
        </p:blipFill>
        <p:spPr>
          <a:xfrm>
            <a:off x="5191329" y="2120524"/>
            <a:ext cx="3775354" cy="11893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0" y="4036022"/>
            <a:ext cx="812848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2.2.2 </a:t>
            </a:r>
            <a:r>
              <a:rPr lang="zh-CN" altLang="en-US" sz="1600" dirty="0" smtClean="0"/>
              <a:t>动态</a:t>
            </a:r>
            <a:r>
              <a:rPr lang="zh-CN" altLang="en-US" sz="1600" dirty="0"/>
              <a:t>时间规整</a:t>
            </a:r>
            <a:r>
              <a:rPr lang="en-US" altLang="zh-CN" sz="1600" dirty="0"/>
              <a:t> (Dynamic Time Warping Distance</a:t>
            </a:r>
            <a:r>
              <a:rPr lang="zh-CN" altLang="en-US" sz="1600" dirty="0"/>
              <a:t>，</a:t>
            </a:r>
            <a:r>
              <a:rPr lang="en-US" altLang="zh-CN" sz="1600" dirty="0"/>
              <a:t>DTW</a:t>
            </a:r>
            <a:r>
              <a:rPr lang="en-US" altLang="zh-CN" sz="1600" dirty="0" smtClean="0"/>
              <a:t>)</a:t>
            </a:r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      </a:t>
            </a:r>
            <a:r>
              <a:rPr lang="zh-CN" altLang="en-US" sz="1400" dirty="0" smtClean="0"/>
              <a:t>算法：计算最小对应距离之和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dirty="0" smtClean="0"/>
              <a:t>      优点：可处理局部时间偏移</a:t>
            </a:r>
            <a:endParaRPr lang="en-US" altLang="zh-CN" sz="1400" dirty="0" smtClean="0"/>
          </a:p>
          <a:p>
            <a:r>
              <a:rPr lang="zh-CN" altLang="en-US" sz="1400" dirty="0" smtClean="0"/>
              <a:t>      缺点：时间复杂度高，不能抵抗噪声</a:t>
            </a:r>
            <a:r>
              <a:rPr lang="en-US" altLang="zh-CN" sz="1400" dirty="0" smtClean="0"/>
              <a:t>…</a:t>
            </a:r>
          </a:p>
          <a:p>
            <a:endParaRPr lang="en-US" altLang="zh-CN" sz="1400" dirty="0" smtClean="0"/>
          </a:p>
          <a:p>
            <a:r>
              <a:rPr lang="en-US" altLang="zh-CN" sz="1400" dirty="0"/>
              <a:t>     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[1]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Yi B K, </a:t>
            </a:r>
            <a:r>
              <a:rPr lang="en-US" altLang="zh-CN" sz="1200" dirty="0" err="1">
                <a:solidFill>
                  <a:schemeClr val="accent3">
                    <a:lumMod val="50000"/>
                  </a:schemeClr>
                </a:solidFill>
              </a:rPr>
              <a:t>Jagadish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 H V, </a:t>
            </a:r>
            <a:r>
              <a:rPr lang="en-US" altLang="zh-CN" sz="1200" dirty="0" err="1">
                <a:solidFill>
                  <a:schemeClr val="accent3">
                    <a:lumMod val="50000"/>
                  </a:schemeClr>
                </a:solidFill>
              </a:rPr>
              <a:t>Faloutsos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 C. Efficient Retrieval of Similar Time Sequences Under Time Warping[C]// Fourteenth International Conference on Data Engineering. IEEE Computer Society, 1998:201-208.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" r="427"/>
          <a:stretch/>
        </p:blipFill>
        <p:spPr>
          <a:xfrm>
            <a:off x="5191328" y="4511371"/>
            <a:ext cx="3775355" cy="10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838200" y="4036022"/>
            <a:ext cx="7848491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2.2.4 EDR(Edit </a:t>
            </a:r>
            <a:r>
              <a:rPr lang="en-US" altLang="zh-CN" sz="1600" dirty="0"/>
              <a:t>Distance in Real </a:t>
            </a:r>
            <a:r>
              <a:rPr lang="en-US" altLang="zh-CN" sz="1600" dirty="0" smtClean="0"/>
              <a:t>Sequence)</a:t>
            </a:r>
            <a:endParaRPr lang="en-US" altLang="zh-CN" sz="1600" dirty="0"/>
          </a:p>
          <a:p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sz="1400" dirty="0" smtClean="0"/>
              <a:t>算法</a:t>
            </a:r>
            <a:r>
              <a:rPr lang="zh-CN" altLang="en-US" sz="1400" dirty="0"/>
              <a:t>：计算由一条轨迹变为另一条轨迹的最小操作次数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      优点：可抵抗噪声</a:t>
            </a:r>
            <a:endParaRPr lang="en-US" altLang="zh-CN" sz="1400" dirty="0"/>
          </a:p>
          <a:p>
            <a:r>
              <a:rPr lang="zh-CN" altLang="en-US" sz="1400" dirty="0"/>
              <a:t>      缺点：时间复杂度高</a:t>
            </a:r>
            <a:endParaRPr lang="en-US" altLang="zh-CN" sz="1400" dirty="0"/>
          </a:p>
          <a:p>
            <a:endParaRPr lang="en-US" altLang="zh-CN" sz="1400" dirty="0" smtClean="0"/>
          </a:p>
          <a:p>
            <a:r>
              <a:rPr lang="en-US" altLang="zh-CN" sz="1400" dirty="0"/>
              <a:t>     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[3]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Chen L, Ng R. On the marriage of </a:t>
            </a:r>
            <a:r>
              <a:rPr lang="en-US" altLang="zh-CN" sz="1200" dirty="0" err="1">
                <a:solidFill>
                  <a:schemeClr val="accent3">
                    <a:lumMod val="50000"/>
                  </a:schemeClr>
                </a:solidFill>
              </a:rPr>
              <a:t>Lp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-norms and edit distance[C]// Thirtieth International Conference on Very Large Data Bases. VLDB Endowment, 2004:792-803.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7796" y="1987041"/>
            <a:ext cx="761769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2.2.3 LCSS(Longest </a:t>
            </a:r>
            <a:r>
              <a:rPr lang="en-US" altLang="zh-CN" sz="1600" dirty="0"/>
              <a:t>Common </a:t>
            </a:r>
            <a:r>
              <a:rPr lang="en-US" altLang="zh-CN" sz="1600" dirty="0" smtClean="0"/>
              <a:t>Subsequence)</a:t>
            </a:r>
            <a:endParaRPr lang="en-US" altLang="zh-CN" sz="1600" dirty="0"/>
          </a:p>
          <a:p>
            <a:endParaRPr lang="en-US" altLang="zh-CN" dirty="0"/>
          </a:p>
          <a:p>
            <a:r>
              <a:rPr lang="zh-CN" altLang="en-US" sz="1400" dirty="0"/>
              <a:t>      算法：计算两条轨迹最长公共子序列的长度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      优点：可抵抗</a:t>
            </a:r>
            <a:r>
              <a:rPr lang="zh-CN" altLang="en-US" sz="1400" dirty="0" smtClean="0"/>
              <a:t>噪声</a:t>
            </a:r>
            <a:endParaRPr lang="en-US" altLang="zh-CN" sz="1400" dirty="0"/>
          </a:p>
          <a:p>
            <a:r>
              <a:rPr lang="zh-CN" altLang="en-US" sz="1400" dirty="0"/>
              <a:t>      缺点：时间复杂度</a:t>
            </a:r>
            <a:r>
              <a:rPr lang="zh-CN" altLang="en-US" sz="1400" dirty="0" smtClean="0"/>
              <a:t>高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en-US" altLang="zh-CN" sz="1400" dirty="0"/>
              <a:t>     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[2]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Vlachos M, </a:t>
            </a:r>
            <a:r>
              <a:rPr lang="en-US" altLang="zh-CN" sz="1200" dirty="0" err="1">
                <a:solidFill>
                  <a:schemeClr val="accent3">
                    <a:lumMod val="50000"/>
                  </a:schemeClr>
                </a:solidFill>
              </a:rPr>
              <a:t>Gunopoulos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 D, </a:t>
            </a:r>
            <a:r>
              <a:rPr lang="en-US" altLang="zh-CN" sz="1200" dirty="0" err="1">
                <a:solidFill>
                  <a:schemeClr val="accent3">
                    <a:lumMod val="50000"/>
                  </a:schemeClr>
                </a:solidFill>
              </a:rPr>
              <a:t>Kollios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 G.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Discovering Similar Multidimensional Trajectories[C</a:t>
            </a:r>
            <a:r>
              <a:rPr lang="en-US" altLang="zh-CN" sz="1200" dirty="0" smtClean="0">
                <a:solidFill>
                  <a:schemeClr val="accent3">
                    <a:lumMod val="50000"/>
                  </a:schemeClr>
                </a:solidFill>
              </a:rPr>
              <a:t>]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International Conference on Data Engineering.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IEEE Computer Society, 2002:673.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第二章 相关工作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31" y="1598205"/>
            <a:ext cx="2362137" cy="164603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3288" y="1413539"/>
            <a:ext cx="775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轨迹相似性查询函数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341638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87796" y="1987041"/>
            <a:ext cx="761769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2.2.5 ERP(Edit distance with Real Penalty)</a:t>
            </a:r>
            <a:endParaRPr lang="en-US" altLang="zh-CN" sz="1600" dirty="0"/>
          </a:p>
          <a:p>
            <a:endParaRPr lang="en-US" altLang="zh-CN" dirty="0"/>
          </a:p>
          <a:p>
            <a:r>
              <a:rPr lang="zh-CN" altLang="en-US" sz="1400" dirty="0"/>
              <a:t>      算法：计算两条轨迹最长公共子序列的长度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      优点：</a:t>
            </a:r>
            <a:r>
              <a:rPr lang="zh-CN" altLang="en-US" sz="1400" dirty="0" smtClean="0"/>
              <a:t>可处理局部时间偏移</a:t>
            </a:r>
            <a:endParaRPr lang="en-US" altLang="zh-CN" sz="1400" dirty="0"/>
          </a:p>
          <a:p>
            <a:r>
              <a:rPr lang="zh-CN" altLang="en-US" sz="1400" dirty="0"/>
              <a:t>      缺点：时间复杂度</a:t>
            </a:r>
            <a:r>
              <a:rPr lang="zh-CN" altLang="en-US" sz="1400" dirty="0" smtClean="0"/>
              <a:t>高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en-US" altLang="zh-CN" sz="1400" dirty="0"/>
              <a:t>      </a:t>
            </a:r>
            <a:r>
              <a:rPr lang="en-US" altLang="zh-CN" sz="1200" dirty="0" smtClean="0">
                <a:solidFill>
                  <a:schemeClr val="accent3">
                    <a:lumMod val="50000"/>
                  </a:schemeClr>
                </a:solidFill>
              </a:rPr>
              <a:t>[4] Chen L, 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Ng R. On The Marriage of </a:t>
            </a:r>
            <a:r>
              <a:rPr lang="en-US" altLang="zh-CN" sz="1200" dirty="0" err="1">
                <a:solidFill>
                  <a:schemeClr val="accent3">
                    <a:lumMod val="50000"/>
                  </a:schemeClr>
                </a:solidFill>
              </a:rPr>
              <a:t>Lp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-norms and Edit </a:t>
            </a:r>
            <a:r>
              <a:rPr lang="en-US" altLang="zh-CN" sz="1200" dirty="0" smtClean="0">
                <a:solidFill>
                  <a:schemeClr val="accent3">
                    <a:lumMod val="50000"/>
                  </a:schemeClr>
                </a:solidFill>
              </a:rPr>
              <a:t>Distance [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C]. Proceedings of the 30th VLDB </a:t>
            </a:r>
            <a:r>
              <a:rPr lang="en-US" altLang="zh-CN" sz="1200" dirty="0" smtClean="0">
                <a:solidFill>
                  <a:schemeClr val="accent3">
                    <a:lumMod val="50000"/>
                  </a:schemeClr>
                </a:solidFill>
              </a:rPr>
              <a:t>Conference, Toronto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, Canada, </a:t>
            </a:r>
            <a:r>
              <a:rPr lang="en-US" altLang="zh-CN" sz="1200" dirty="0" smtClean="0">
                <a:solidFill>
                  <a:schemeClr val="accent3">
                    <a:lumMod val="50000"/>
                  </a:schemeClr>
                </a:solidFill>
              </a:rPr>
              <a:t>2004.</a:t>
            </a:r>
            <a:endParaRPr lang="en-US" altLang="zh-CN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第二章 相关工作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23288" y="1413539"/>
            <a:ext cx="775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轨迹相似性查询函数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55109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CFD1-CDFE-43F2-A1D6-5D7FE3D0F504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374650"/>
            <a:ext cx="7010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kern="0" dirty="0" smtClean="0">
                <a:ea typeface="宋体" panose="02010600030101010101" pitchFamily="2" charset="-122"/>
              </a:rPr>
              <a:t>第二章 相关工作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7796" y="1987041"/>
            <a:ext cx="7617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2.2.6 </a:t>
            </a:r>
            <a:r>
              <a:rPr lang="zh-CN" altLang="en-US" sz="1600" dirty="0"/>
              <a:t>路网上的轨迹</a:t>
            </a:r>
            <a:r>
              <a:rPr lang="zh-CN" altLang="en-US" sz="1600" dirty="0" smtClean="0"/>
              <a:t>相似性</a:t>
            </a:r>
            <a:endParaRPr lang="en-US" altLang="zh-CN" sz="1600" dirty="0" smtClean="0"/>
          </a:p>
        </p:txBody>
      </p:sp>
      <p:sp>
        <p:nvSpPr>
          <p:cNvPr id="7" name="矩形 6"/>
          <p:cNvSpPr/>
          <p:nvPr/>
        </p:nvSpPr>
        <p:spPr>
          <a:xfrm>
            <a:off x="1066892" y="3619075"/>
            <a:ext cx="758630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算法：计算两条轨迹在路网上的最短路径的距离，</a:t>
            </a:r>
            <a:endParaRPr lang="en-US" altLang="zh-CN" sz="1400" dirty="0" smtClean="0"/>
          </a:p>
          <a:p>
            <a:r>
              <a:rPr lang="zh-CN" altLang="en-US" sz="1400" dirty="0" smtClean="0"/>
              <a:t>           表示轨迹的相似程度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优点：权值的引入，考虑到了不同轨迹点的重要性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缺点：使用路网中最短路径距离，和欧式空间距离   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  </a:t>
            </a:r>
            <a:r>
              <a:rPr lang="zh-CN" altLang="en-US" sz="1400" dirty="0" smtClean="0"/>
              <a:t>相比，计算复杂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en-US" altLang="zh-CN" sz="1200" dirty="0" smtClean="0">
                <a:solidFill>
                  <a:schemeClr val="accent3">
                    <a:lumMod val="50000"/>
                  </a:schemeClr>
                </a:solidFill>
              </a:rPr>
              <a:t>[5] Yang N, Zheng J, Liu Q, et al</a:t>
            </a:r>
            <a:r>
              <a:rPr lang="en-US" altLang="zh-CN" sz="1200" dirty="0">
                <a:solidFill>
                  <a:schemeClr val="accent3">
                    <a:lumMod val="50000"/>
                  </a:schemeClr>
                </a:solidFill>
              </a:rPr>
              <a:t>. A Novel Trajectory Similarity Evaluation Method in </a:t>
            </a:r>
            <a:r>
              <a:rPr lang="en-US" altLang="zh-CN" sz="1200" dirty="0" smtClean="0">
                <a:solidFill>
                  <a:schemeClr val="accent3">
                    <a:lumMod val="50000"/>
                  </a:schemeClr>
                </a:solidFill>
              </a:rPr>
              <a:t>VANETs [J]. International Journal of Multimedia and Ubiquitous Engineering, 2014. 183-192.</a:t>
            </a:r>
            <a:endParaRPr lang="zh-CN" alt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74" y="2391433"/>
            <a:ext cx="2133538" cy="10288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3288" y="1413539"/>
            <a:ext cx="775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轨迹相似性查询函数</a:t>
            </a:r>
            <a:endParaRPr lang="en-US" altLang="zh-CN" sz="1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318" y="1118159"/>
            <a:ext cx="2798209" cy="2076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318" y="3723411"/>
            <a:ext cx="2911549" cy="2038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下箭头 12"/>
          <p:cNvSpPr/>
          <p:nvPr/>
        </p:nvSpPr>
        <p:spPr bwMode="auto">
          <a:xfrm>
            <a:off x="7006927" y="3317865"/>
            <a:ext cx="380990" cy="301209"/>
          </a:xfrm>
          <a:prstGeom prst="downArrow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0.5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D1259"/>
      </a:dk1>
      <a:lt1>
        <a:srgbClr val="FFFFFF"/>
      </a:lt1>
      <a:dk2>
        <a:srgbClr val="0E4AA2"/>
      </a:dk2>
      <a:lt2>
        <a:srgbClr val="C0C0C0"/>
      </a:lt2>
      <a:accent1>
        <a:srgbClr val="3191D3"/>
      </a:accent1>
      <a:accent2>
        <a:srgbClr val="81CFEB"/>
      </a:accent2>
      <a:accent3>
        <a:srgbClr val="FFFFFF"/>
      </a:accent3>
      <a:accent4>
        <a:srgbClr val="090E4B"/>
      </a:accent4>
      <a:accent5>
        <a:srgbClr val="ADC7E6"/>
      </a:accent5>
      <a:accent6>
        <a:srgbClr val="74BBD5"/>
      </a:accent6>
      <a:hlink>
        <a:srgbClr val="6FB7B7"/>
      </a:hlink>
      <a:folHlink>
        <a:srgbClr val="DCCA42"/>
      </a:folHlink>
    </a:clrScheme>
    <a:fontScheme name="默认设计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12700" cap="flat" cmpd="sng" algn="ctr">
          <a:solidFill>
            <a:schemeClr val="tx1"/>
          </a:solidFill>
          <a:prstDash val="dash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12700" cap="flat" cmpd="sng" algn="ctr">
          <a:solidFill>
            <a:schemeClr val="tx1"/>
          </a:solidFill>
          <a:prstDash val="dash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默认设计模板 1">
        <a:dk1>
          <a:srgbClr val="0D1259"/>
        </a:dk1>
        <a:lt1>
          <a:srgbClr val="FFFFFF"/>
        </a:lt1>
        <a:dk2>
          <a:srgbClr val="0E4AA2"/>
        </a:dk2>
        <a:lt2>
          <a:srgbClr val="C0C0C0"/>
        </a:lt2>
        <a:accent1>
          <a:srgbClr val="3191D3"/>
        </a:accent1>
        <a:accent2>
          <a:srgbClr val="81CFEB"/>
        </a:accent2>
        <a:accent3>
          <a:srgbClr val="FFFFFF"/>
        </a:accent3>
        <a:accent4>
          <a:srgbClr val="090E4B"/>
        </a:accent4>
        <a:accent5>
          <a:srgbClr val="ADC7E6"/>
        </a:accent5>
        <a:accent6>
          <a:srgbClr val="74BBD5"/>
        </a:accent6>
        <a:hlink>
          <a:srgbClr val="6FB7B7"/>
        </a:hlink>
        <a:folHlink>
          <a:srgbClr val="DCCA4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542F81"/>
        </a:dk1>
        <a:lt1>
          <a:srgbClr val="FFFFFF"/>
        </a:lt1>
        <a:dk2>
          <a:srgbClr val="0E4AA2"/>
        </a:dk2>
        <a:lt2>
          <a:srgbClr val="C0C0C0"/>
        </a:lt2>
        <a:accent1>
          <a:srgbClr val="2B59D9"/>
        </a:accent1>
        <a:accent2>
          <a:srgbClr val="EFA441"/>
        </a:accent2>
        <a:accent3>
          <a:srgbClr val="FFFFFF"/>
        </a:accent3>
        <a:accent4>
          <a:srgbClr val="46276D"/>
        </a:accent4>
        <a:accent5>
          <a:srgbClr val="ACB5E9"/>
        </a:accent5>
        <a:accent6>
          <a:srgbClr val="D9943A"/>
        </a:accent6>
        <a:hlink>
          <a:srgbClr val="63C398"/>
        </a:hlink>
        <a:folHlink>
          <a:srgbClr val="AAC8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E3558"/>
        </a:dk1>
        <a:lt1>
          <a:srgbClr val="FFFFFF"/>
        </a:lt1>
        <a:dk2>
          <a:srgbClr val="006666"/>
        </a:dk2>
        <a:lt2>
          <a:srgbClr val="969696"/>
        </a:lt2>
        <a:accent1>
          <a:srgbClr val="E3BE05"/>
        </a:accent1>
        <a:accent2>
          <a:srgbClr val="4BC77A"/>
        </a:accent2>
        <a:accent3>
          <a:srgbClr val="FFFFFF"/>
        </a:accent3>
        <a:accent4>
          <a:srgbClr val="0A2C4A"/>
        </a:accent4>
        <a:accent5>
          <a:srgbClr val="EFDBAA"/>
        </a:accent5>
        <a:accent6>
          <a:srgbClr val="43B46E"/>
        </a:accent6>
        <a:hlink>
          <a:srgbClr val="CC33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D1259"/>
      </a:dk1>
      <a:lt1>
        <a:srgbClr val="FFFFFF"/>
      </a:lt1>
      <a:dk2>
        <a:srgbClr val="0E4AA2"/>
      </a:dk2>
      <a:lt2>
        <a:srgbClr val="C0C0C0"/>
      </a:lt2>
      <a:accent1>
        <a:srgbClr val="3191D3"/>
      </a:accent1>
      <a:accent2>
        <a:srgbClr val="81CFEB"/>
      </a:accent2>
      <a:accent3>
        <a:srgbClr val="FFFFFF"/>
      </a:accent3>
      <a:accent4>
        <a:srgbClr val="090E4B"/>
      </a:accent4>
      <a:accent5>
        <a:srgbClr val="ADC7E6"/>
      </a:accent5>
      <a:accent6>
        <a:srgbClr val="74BBD5"/>
      </a:accent6>
      <a:hlink>
        <a:srgbClr val="6FB7B7"/>
      </a:hlink>
      <a:folHlink>
        <a:srgbClr val="DCCA42"/>
      </a:folHlink>
    </a:clrScheme>
    <a:fontScheme name="1_默认设计模板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12700" cap="flat" cmpd="sng" algn="ctr">
          <a:solidFill>
            <a:schemeClr val="tx1"/>
          </a:solidFill>
          <a:prstDash val="dash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12700" cap="flat" cmpd="sng" algn="ctr">
          <a:solidFill>
            <a:schemeClr val="tx1"/>
          </a:solidFill>
          <a:prstDash val="dash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默认设计模板 1">
        <a:dk1>
          <a:srgbClr val="0D1259"/>
        </a:dk1>
        <a:lt1>
          <a:srgbClr val="FFFFFF"/>
        </a:lt1>
        <a:dk2>
          <a:srgbClr val="0E4AA2"/>
        </a:dk2>
        <a:lt2>
          <a:srgbClr val="C0C0C0"/>
        </a:lt2>
        <a:accent1>
          <a:srgbClr val="3191D3"/>
        </a:accent1>
        <a:accent2>
          <a:srgbClr val="81CFEB"/>
        </a:accent2>
        <a:accent3>
          <a:srgbClr val="FFFFFF"/>
        </a:accent3>
        <a:accent4>
          <a:srgbClr val="090E4B"/>
        </a:accent4>
        <a:accent5>
          <a:srgbClr val="ADC7E6"/>
        </a:accent5>
        <a:accent6>
          <a:srgbClr val="74BBD5"/>
        </a:accent6>
        <a:hlink>
          <a:srgbClr val="6FB7B7"/>
        </a:hlink>
        <a:folHlink>
          <a:srgbClr val="DCCA4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542F81"/>
        </a:dk1>
        <a:lt1>
          <a:srgbClr val="FFFFFF"/>
        </a:lt1>
        <a:dk2>
          <a:srgbClr val="0E4AA2"/>
        </a:dk2>
        <a:lt2>
          <a:srgbClr val="C0C0C0"/>
        </a:lt2>
        <a:accent1>
          <a:srgbClr val="2B59D9"/>
        </a:accent1>
        <a:accent2>
          <a:srgbClr val="EFA441"/>
        </a:accent2>
        <a:accent3>
          <a:srgbClr val="FFFFFF"/>
        </a:accent3>
        <a:accent4>
          <a:srgbClr val="46276D"/>
        </a:accent4>
        <a:accent5>
          <a:srgbClr val="ACB5E9"/>
        </a:accent5>
        <a:accent6>
          <a:srgbClr val="D9943A"/>
        </a:accent6>
        <a:hlink>
          <a:srgbClr val="63C398"/>
        </a:hlink>
        <a:folHlink>
          <a:srgbClr val="AAC8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E3558"/>
        </a:dk1>
        <a:lt1>
          <a:srgbClr val="FFFFFF"/>
        </a:lt1>
        <a:dk2>
          <a:srgbClr val="006666"/>
        </a:dk2>
        <a:lt2>
          <a:srgbClr val="969696"/>
        </a:lt2>
        <a:accent1>
          <a:srgbClr val="E3BE05"/>
        </a:accent1>
        <a:accent2>
          <a:srgbClr val="4BC77A"/>
        </a:accent2>
        <a:accent3>
          <a:srgbClr val="FFFFFF"/>
        </a:accent3>
        <a:accent4>
          <a:srgbClr val="0A2C4A"/>
        </a:accent4>
        <a:accent5>
          <a:srgbClr val="EFDBAA"/>
        </a:accent5>
        <a:accent6>
          <a:srgbClr val="43B46E"/>
        </a:accent6>
        <a:hlink>
          <a:srgbClr val="CC33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6397</TotalTime>
  <Pages>0</Pages>
  <Words>1419</Words>
  <Characters>0</Characters>
  <Application>Microsoft Office PowerPoint</Application>
  <DocSecurity>0</DocSecurity>
  <PresentationFormat>全屏显示(4:3)</PresentationFormat>
  <Lines>0</Lines>
  <Paragraphs>308</Paragraphs>
  <Slides>30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 Unicode MS</vt:lpstr>
      <vt:lpstr>BatangChe</vt:lpstr>
      <vt:lpstr>等线</vt:lpstr>
      <vt:lpstr>黑体</vt:lpstr>
      <vt:lpstr>楷体_GB2312</vt:lpstr>
      <vt:lpstr>宋体</vt:lpstr>
      <vt:lpstr>Arial</vt:lpstr>
      <vt:lpstr>Cambria Math</vt:lpstr>
      <vt:lpstr>Tahoma</vt:lpstr>
      <vt:lpstr>Times New Roman</vt:lpstr>
      <vt:lpstr>Wingdings</vt:lpstr>
      <vt:lpstr>默认设计模板</vt:lpstr>
      <vt:lpstr>1_默认设计模板</vt:lpstr>
      <vt:lpstr>Photoshop.Image.7</vt:lpstr>
      <vt:lpstr>硕士开题报告</vt:lpstr>
      <vt:lpstr>汇报内容</vt:lpstr>
      <vt:lpstr>PowerPoint 演示文稿</vt:lpstr>
      <vt:lpstr>汇报内容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汇报内容</vt:lpstr>
      <vt:lpstr>PowerPoint 演示文稿</vt:lpstr>
      <vt:lpstr>PowerPoint 演示文稿</vt:lpstr>
      <vt:lpstr>PowerPoint 演示文稿</vt:lpstr>
      <vt:lpstr>汇报内容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汇报内容</vt:lpstr>
      <vt:lpstr>PowerPoint 演示文稿</vt:lpstr>
      <vt:lpstr>汇报内容</vt:lpstr>
      <vt:lpstr>PowerPoint 演示文稿</vt:lpstr>
      <vt:lpstr>汇报内容</vt:lpstr>
      <vt:lpstr>工作计划</vt:lpstr>
      <vt:lpstr>PowerPoint 演示文稿</vt:lpstr>
    </vt:vector>
  </TitlesOfParts>
  <Company>Guilddesign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Sung Ha, Park</dc:creator>
  <cp:lastModifiedBy>xiaochenchen</cp:lastModifiedBy>
  <cp:revision>678</cp:revision>
  <dcterms:created xsi:type="dcterms:W3CDTF">2004-07-21T02:43:03Z</dcterms:created>
  <dcterms:modified xsi:type="dcterms:W3CDTF">2017-09-01T12:01:40Z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2052-8.1.0.3477</vt:lpwstr>
  </property>
</Properties>
</file>